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14" r:id="rId4"/>
    <p:sldId id="257" r:id="rId5"/>
    <p:sldId id="301" r:id="rId6"/>
    <p:sldId id="308" r:id="rId7"/>
    <p:sldId id="300" r:id="rId8"/>
    <p:sldId id="313" r:id="rId9"/>
    <p:sldId id="260" r:id="rId10"/>
    <p:sldId id="294" r:id="rId11"/>
    <p:sldId id="297" r:id="rId12"/>
    <p:sldId id="298" r:id="rId13"/>
    <p:sldId id="312" r:id="rId14"/>
    <p:sldId id="304" r:id="rId15"/>
    <p:sldId id="307" r:id="rId16"/>
    <p:sldId id="305" r:id="rId17"/>
    <p:sldId id="295" r:id="rId18"/>
    <p:sldId id="303" r:id="rId19"/>
    <p:sldId id="306" r:id="rId20"/>
    <p:sldId id="302" r:id="rId21"/>
    <p:sldId id="311" r:id="rId22"/>
    <p:sldId id="315" r:id="rId23"/>
    <p:sldId id="316" r:id="rId24"/>
    <p:sldId id="296" r:id="rId25"/>
    <p:sldId id="299" r:id="rId26"/>
    <p:sldId id="293" r:id="rId2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04BB1"/>
    <a:srgbClr val="404CB2"/>
    <a:srgbClr val="414CB5"/>
    <a:srgbClr val="0D2951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1711" autoAdjust="0"/>
  </p:normalViewPr>
  <p:slideViewPr>
    <p:cSldViewPr snapToGrid="0" showGuides="1">
      <p:cViewPr varScale="1">
        <p:scale>
          <a:sx n="82" d="100"/>
          <a:sy n="82" d="100"/>
        </p:scale>
        <p:origin x="720" y="48"/>
      </p:cViewPr>
      <p:guideLst>
        <p:guide orient="horz" pos="2160"/>
        <p:guide pos="3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6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5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33.75-19.0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拷贝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5515" cy="69615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  <p:pic>
        <p:nvPicPr>
          <p:cNvPr id="13" name="图片 12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278995" cy="6906895"/>
          </a:xfrm>
          <a:prstGeom prst="rect">
            <a:avLst/>
          </a:prstGeom>
        </p:spPr>
      </p:pic>
      <p:pic>
        <p:nvPicPr>
          <p:cNvPr id="11" name="图片 10" descr="画板 1 拷贝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78995" cy="6906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E040F7-E33B-A41D-2A5F-CBE2D7603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4" y="41784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解决办法</a:t>
            </a:r>
          </a:p>
        </p:txBody>
      </p:sp>
    </p:spTree>
    <p:extLst>
      <p:ext uri="{BB962C8B-B14F-4D97-AF65-F5344CB8AC3E}">
        <p14:creationId xmlns:p14="http://schemas.microsoft.com/office/powerpoint/2010/main" val="121151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方案架构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29CDC-42F2-05DA-4144-932932CCA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4066" y="2641427"/>
            <a:ext cx="426434" cy="426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4D14CD-14C8-00CE-ECB9-827597B98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8821" y="3567522"/>
            <a:ext cx="416101" cy="4161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4EE4FD-7CE1-3F32-E86F-0E48143626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6903" y="3521992"/>
            <a:ext cx="437145" cy="437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BE62E3-F1F2-9A50-5E28-1F153E8DC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9216" y="4331089"/>
            <a:ext cx="462511" cy="462511"/>
          </a:xfrm>
          <a:prstGeom prst="rect">
            <a:avLst/>
          </a:prstGeom>
        </p:spPr>
      </p:pic>
      <p:sp>
        <p:nvSpPr>
          <p:cNvPr id="8" name="ConnectLine">
            <a:extLst>
              <a:ext uri="{FF2B5EF4-FFF2-40B4-BE49-F238E27FC236}">
                <a16:creationId xmlns:a16="http://schemas.microsoft.com/office/drawing/2014/main" id="{587045A6-2710-C895-B601-6FBD3E6EBC8D}"/>
              </a:ext>
            </a:extLst>
          </p:cNvPr>
          <p:cNvSpPr/>
          <p:nvPr/>
        </p:nvSpPr>
        <p:spPr>
          <a:xfrm>
            <a:off x="6022245" y="2845361"/>
            <a:ext cx="588185" cy="714702"/>
          </a:xfrm>
          <a:custGeom>
            <a:avLst/>
            <a:gdLst/>
            <a:ahLst/>
            <a:cxnLst/>
            <a:rect l="l" t="t" r="r" b="b"/>
            <a:pathLst>
              <a:path w="839512" h="894005" fill="none">
                <a:moveTo>
                  <a:pt x="0" y="0"/>
                </a:moveTo>
                <a:cubicBezTo>
                  <a:pt x="168623" y="0"/>
                  <a:pt x="337247" y="-1140"/>
                  <a:pt x="477443" y="58054"/>
                </a:cubicBezTo>
                <a:cubicBezTo>
                  <a:pt x="617639" y="117248"/>
                  <a:pt x="729408" y="236272"/>
                  <a:pt x="784996" y="385569"/>
                </a:cubicBezTo>
                <a:cubicBezTo>
                  <a:pt x="840583" y="534865"/>
                  <a:pt x="839512" y="714434"/>
                  <a:pt x="839512" y="894005"/>
                </a:cubicBezTo>
              </a:path>
            </a:pathLst>
          </a:custGeom>
          <a:ln w="28575">
            <a:solidFill>
              <a:srgbClr val="FFFF0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9" name="ConnectLine">
            <a:extLst>
              <a:ext uri="{FF2B5EF4-FFF2-40B4-BE49-F238E27FC236}">
                <a16:creationId xmlns:a16="http://schemas.microsoft.com/office/drawing/2014/main" id="{9F56B1F3-0321-56C1-543F-AB26FF8B2284}"/>
              </a:ext>
            </a:extLst>
          </p:cNvPr>
          <p:cNvSpPr/>
          <p:nvPr/>
        </p:nvSpPr>
        <p:spPr>
          <a:xfrm>
            <a:off x="5916498" y="4005293"/>
            <a:ext cx="593290" cy="531580"/>
          </a:xfrm>
          <a:custGeom>
            <a:avLst/>
            <a:gdLst/>
            <a:ahLst/>
            <a:cxnLst/>
            <a:rect l="l" t="t" r="r" b="b"/>
            <a:pathLst>
              <a:path w="839513" h="654422" fill="none">
                <a:moveTo>
                  <a:pt x="839513" y="0"/>
                </a:moveTo>
                <a:cubicBezTo>
                  <a:pt x="839513" y="131447"/>
                  <a:pt x="840583" y="262894"/>
                  <a:pt x="784997" y="372181"/>
                </a:cubicBezTo>
                <a:cubicBezTo>
                  <a:pt x="729412" y="481468"/>
                  <a:pt x="617642" y="568596"/>
                  <a:pt x="477446" y="611926"/>
                </a:cubicBezTo>
                <a:cubicBezTo>
                  <a:pt x="337250" y="655257"/>
                  <a:pt x="168627" y="654422"/>
                  <a:pt x="0" y="654422"/>
                </a:cubicBezTo>
              </a:path>
            </a:pathLst>
          </a:custGeom>
          <a:noFill/>
          <a:ln w="7600" cap="flat">
            <a:solidFill>
              <a:srgbClr val="191919"/>
            </a:solidFill>
            <a:miter/>
            <a:tailEnd type="triangle" w="med" len="med"/>
          </a:ln>
        </p:spPr>
      </p:sp>
      <p:sp>
        <p:nvSpPr>
          <p:cNvPr id="10" name="ConnectLine">
            <a:extLst>
              <a:ext uri="{FF2B5EF4-FFF2-40B4-BE49-F238E27FC236}">
                <a16:creationId xmlns:a16="http://schemas.microsoft.com/office/drawing/2014/main" id="{B9A1DE8A-C4D5-A2F2-3BEE-CC6B8F9380FA}"/>
              </a:ext>
            </a:extLst>
          </p:cNvPr>
          <p:cNvSpPr/>
          <p:nvPr/>
        </p:nvSpPr>
        <p:spPr>
          <a:xfrm>
            <a:off x="4879030" y="3974160"/>
            <a:ext cx="660186" cy="588185"/>
          </a:xfrm>
          <a:custGeom>
            <a:avLst/>
            <a:gdLst/>
            <a:ahLst/>
            <a:cxnLst/>
            <a:rect l="l" t="t" r="r" b="b"/>
            <a:pathLst>
              <a:path w="845320" h="654422" fill="none">
                <a:moveTo>
                  <a:pt x="845320" y="654422"/>
                </a:moveTo>
                <a:cubicBezTo>
                  <a:pt x="675530" y="654422"/>
                  <a:pt x="505740" y="655257"/>
                  <a:pt x="364573" y="611926"/>
                </a:cubicBezTo>
                <a:cubicBezTo>
                  <a:pt x="223407" y="568596"/>
                  <a:pt x="110865" y="481468"/>
                  <a:pt x="54897" y="372181"/>
                </a:cubicBezTo>
                <a:cubicBezTo>
                  <a:pt x="-1077" y="262894"/>
                  <a:pt x="0" y="131447"/>
                  <a:pt x="0" y="0"/>
                </a:cubicBezTo>
              </a:path>
            </a:pathLst>
          </a:custGeom>
          <a:solidFill>
            <a:srgbClr val="FFFF00"/>
          </a:solidFill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11" name="ConnectLine">
            <a:extLst>
              <a:ext uri="{FF2B5EF4-FFF2-40B4-BE49-F238E27FC236}">
                <a16:creationId xmlns:a16="http://schemas.microsoft.com/office/drawing/2014/main" id="{668D3F4E-3C53-D60E-AEDB-F07DDA899ABB}"/>
              </a:ext>
            </a:extLst>
          </p:cNvPr>
          <p:cNvSpPr/>
          <p:nvPr/>
        </p:nvSpPr>
        <p:spPr>
          <a:xfrm>
            <a:off x="4887029" y="2858755"/>
            <a:ext cx="700813" cy="688592"/>
          </a:xfrm>
          <a:custGeom>
            <a:avLst/>
            <a:gdLst/>
            <a:ahLst/>
            <a:cxnLst/>
            <a:rect l="l" t="t" r="r" b="b"/>
            <a:pathLst>
              <a:path w="845320" h="894004" fill="none">
                <a:moveTo>
                  <a:pt x="0" y="894004"/>
                </a:moveTo>
                <a:cubicBezTo>
                  <a:pt x="0" y="714435"/>
                  <a:pt x="-1078" y="534866"/>
                  <a:pt x="54892" y="385570"/>
                </a:cubicBezTo>
                <a:cubicBezTo>
                  <a:pt x="110863" y="236273"/>
                  <a:pt x="223405" y="117246"/>
                  <a:pt x="364571" y="58057"/>
                </a:cubicBezTo>
                <a:cubicBezTo>
                  <a:pt x="505737" y="-1139"/>
                  <a:pt x="675528" y="0"/>
                  <a:pt x="845320" y="0"/>
                </a:cubicBezTo>
              </a:path>
            </a:pathLst>
          </a:custGeom>
          <a:solidFill>
            <a:srgbClr val="FFFF00"/>
          </a:solidFill>
          <a:ln w="28575" cap="flat">
            <a:solidFill>
              <a:srgbClr val="FFFF00"/>
            </a:solidFill>
            <a:miter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335F3E-CC91-83FE-B1B8-A8B79766AC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720" y="5100033"/>
            <a:ext cx="594735" cy="594735"/>
          </a:xfrm>
          <a:prstGeom prst="rect">
            <a:avLst/>
          </a:prstGeom>
        </p:spPr>
      </p:pic>
      <p:sp>
        <p:nvSpPr>
          <p:cNvPr id="13" name="Text 168">
            <a:extLst>
              <a:ext uri="{FF2B5EF4-FFF2-40B4-BE49-F238E27FC236}">
                <a16:creationId xmlns:a16="http://schemas.microsoft.com/office/drawing/2014/main" id="{91157B6B-D1C2-C89E-76B9-AB496236B664}"/>
              </a:ext>
            </a:extLst>
          </p:cNvPr>
          <p:cNvSpPr txBox="1"/>
          <p:nvPr/>
        </p:nvSpPr>
        <p:spPr>
          <a:xfrm>
            <a:off x="218860" y="5694768"/>
            <a:ext cx="1276800" cy="44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2128" b="1" dirty="0">
                <a:solidFill>
                  <a:schemeClr val="bg1"/>
                </a:solidFill>
                <a:latin typeface="Microsoft YaHei"/>
              </a:rPr>
              <a:t>用户</a:t>
            </a:r>
          </a:p>
        </p:txBody>
      </p:sp>
      <p:sp>
        <p:nvSpPr>
          <p:cNvPr id="14" name="Text 169">
            <a:extLst>
              <a:ext uri="{FF2B5EF4-FFF2-40B4-BE49-F238E27FC236}">
                <a16:creationId xmlns:a16="http://schemas.microsoft.com/office/drawing/2014/main" id="{7A822B4B-F509-A379-B3AC-C7FA15D3A015}"/>
              </a:ext>
            </a:extLst>
          </p:cNvPr>
          <p:cNvSpPr txBox="1"/>
          <p:nvPr/>
        </p:nvSpPr>
        <p:spPr>
          <a:xfrm>
            <a:off x="5063032" y="3452854"/>
            <a:ext cx="1421200" cy="54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/>
              </a:rPr>
              <a:t>医元疗</a:t>
            </a:r>
            <a:endParaRPr sz="2400" b="1" dirty="0">
              <a:solidFill>
                <a:schemeClr val="bg1"/>
              </a:solidFill>
              <a:latin typeface="Microsoft YaHe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E0B76B-AC87-6885-7987-5642ECB1BA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0854" y="1085905"/>
            <a:ext cx="655666" cy="655666"/>
          </a:xfrm>
          <a:prstGeom prst="rect">
            <a:avLst/>
          </a:prstGeom>
        </p:spPr>
      </p:pic>
      <p:sp>
        <p:nvSpPr>
          <p:cNvPr id="16" name="Text 170">
            <a:extLst>
              <a:ext uri="{FF2B5EF4-FFF2-40B4-BE49-F238E27FC236}">
                <a16:creationId xmlns:a16="http://schemas.microsoft.com/office/drawing/2014/main" id="{E19EDFE7-3C4E-882E-0820-468D19D94BC9}"/>
              </a:ext>
            </a:extLst>
          </p:cNvPr>
          <p:cNvSpPr txBox="1"/>
          <p:nvPr/>
        </p:nvSpPr>
        <p:spPr>
          <a:xfrm>
            <a:off x="5176018" y="1750608"/>
            <a:ext cx="1165338" cy="328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zh-CN" altLang="en-US" sz="2128" b="1" dirty="0">
                <a:solidFill>
                  <a:schemeClr val="bg1"/>
                </a:solidFill>
                <a:latin typeface="Microsoft YaHei"/>
              </a:rPr>
              <a:t>体检医生</a:t>
            </a:r>
          </a:p>
        </p:txBody>
      </p:sp>
      <p:sp>
        <p:nvSpPr>
          <p:cNvPr id="17" name="直角三角形">
            <a:extLst>
              <a:ext uri="{FF2B5EF4-FFF2-40B4-BE49-F238E27FC236}">
                <a16:creationId xmlns:a16="http://schemas.microsoft.com/office/drawing/2014/main" id="{EC6B6075-93DB-9E03-3709-A9402D0A32CF}"/>
              </a:ext>
            </a:extLst>
          </p:cNvPr>
          <p:cNvSpPr/>
          <p:nvPr/>
        </p:nvSpPr>
        <p:spPr>
          <a:xfrm>
            <a:off x="6872800" y="2176643"/>
            <a:ext cx="3382589" cy="3127842"/>
          </a:xfrm>
          <a:custGeom>
            <a:avLst/>
            <a:gdLst>
              <a:gd name="connsiteX0" fmla="*/ 0 w 5301790"/>
              <a:gd name="connsiteY0" fmla="*/ 2650895 h 5301790"/>
              <a:gd name="connsiteX1" fmla="*/ 2650895 w 5301790"/>
              <a:gd name="connsiteY1" fmla="*/ 0 h 5301790"/>
              <a:gd name="connsiteX2" fmla="*/ 5301790 w 5301790"/>
              <a:gd name="connsiteY2" fmla="*/ 2650895 h 5301790"/>
              <a:gd name="connsiteX3" fmla="*/ 2650895 w 5301790"/>
              <a:gd name="connsiteY3" fmla="*/ 5301790 h 530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790" h="5301790">
                <a:moveTo>
                  <a:pt x="5301790" y="5301790"/>
                </a:moveTo>
                <a:lnTo>
                  <a:pt x="0" y="0"/>
                </a:lnTo>
                <a:lnTo>
                  <a:pt x="0" y="5301790"/>
                </a:lnTo>
                <a:lnTo>
                  <a:pt x="5301790" y="5301790"/>
                </a:lnTo>
                <a:close/>
              </a:path>
            </a:pathLst>
          </a:custGeom>
          <a:solidFill>
            <a:srgbClr val="878FD3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18" name="直角三角形">
            <a:extLst>
              <a:ext uri="{FF2B5EF4-FFF2-40B4-BE49-F238E27FC236}">
                <a16:creationId xmlns:a16="http://schemas.microsoft.com/office/drawing/2014/main" id="{091F5A3D-2520-6F21-F1A6-DD1A2426BE54}"/>
              </a:ext>
            </a:extLst>
          </p:cNvPr>
          <p:cNvSpPr/>
          <p:nvPr/>
        </p:nvSpPr>
        <p:spPr>
          <a:xfrm flipH="1">
            <a:off x="1600008" y="2208758"/>
            <a:ext cx="3012090" cy="3083177"/>
          </a:xfrm>
          <a:custGeom>
            <a:avLst/>
            <a:gdLst>
              <a:gd name="connsiteX0" fmla="*/ 0 w 5139918"/>
              <a:gd name="connsiteY0" fmla="*/ 2569959 h 5139918"/>
              <a:gd name="connsiteX1" fmla="*/ 2569959 w 5139918"/>
              <a:gd name="connsiteY1" fmla="*/ 0 h 5139918"/>
              <a:gd name="connsiteX2" fmla="*/ 5139918 w 5139918"/>
              <a:gd name="connsiteY2" fmla="*/ 2569959 h 5139918"/>
              <a:gd name="connsiteX3" fmla="*/ 2569959 w 5139918"/>
              <a:gd name="connsiteY3" fmla="*/ 5139918 h 513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9918" h="5139918">
                <a:moveTo>
                  <a:pt x="5139918" y="5139918"/>
                </a:moveTo>
                <a:lnTo>
                  <a:pt x="0" y="0"/>
                </a:lnTo>
                <a:lnTo>
                  <a:pt x="0" y="5139918"/>
                </a:lnTo>
                <a:lnTo>
                  <a:pt x="5139918" y="5139918"/>
                </a:lnTo>
                <a:close/>
              </a:path>
            </a:pathLst>
          </a:custGeom>
          <a:solidFill>
            <a:srgbClr val="878FD3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19" name="Text 171">
            <a:extLst>
              <a:ext uri="{FF2B5EF4-FFF2-40B4-BE49-F238E27FC236}">
                <a16:creationId xmlns:a16="http://schemas.microsoft.com/office/drawing/2014/main" id="{0C160E27-3A32-06E1-3BD5-B00D41D5B63E}"/>
              </a:ext>
            </a:extLst>
          </p:cNvPr>
          <p:cNvSpPr txBox="1"/>
          <p:nvPr/>
        </p:nvSpPr>
        <p:spPr>
          <a:xfrm>
            <a:off x="1681962" y="4778600"/>
            <a:ext cx="1892400" cy="54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智能合约</a:t>
            </a:r>
          </a:p>
        </p:txBody>
      </p:sp>
      <p:sp>
        <p:nvSpPr>
          <p:cNvPr id="20" name="Text 172">
            <a:extLst>
              <a:ext uri="{FF2B5EF4-FFF2-40B4-BE49-F238E27FC236}">
                <a16:creationId xmlns:a16="http://schemas.microsoft.com/office/drawing/2014/main" id="{50CD8BE3-1422-87EF-56F3-9CEED8369DD7}"/>
              </a:ext>
            </a:extLst>
          </p:cNvPr>
          <p:cNvSpPr txBox="1"/>
          <p:nvPr/>
        </p:nvSpPr>
        <p:spPr>
          <a:xfrm>
            <a:off x="3878965" y="2324011"/>
            <a:ext cx="946042" cy="10164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 err="1">
                <a:solidFill>
                  <a:srgbClr val="FFFF00"/>
                </a:solidFill>
                <a:latin typeface="Microsoft YaHei"/>
              </a:rPr>
              <a:t>医疗</a:t>
            </a:r>
            <a:endParaRPr lang="en-US" sz="1400" b="1" dirty="0">
              <a:solidFill>
                <a:srgbClr val="FFFF00"/>
              </a:solidFill>
              <a:latin typeface="Microsoft YaHei"/>
            </a:endParaRPr>
          </a:p>
          <a:p>
            <a:pPr algn="ctr"/>
            <a:r>
              <a:rPr sz="1400" b="1" dirty="0" err="1">
                <a:solidFill>
                  <a:srgbClr val="FFFF00"/>
                </a:solidFill>
                <a:latin typeface="Microsoft YaHei"/>
              </a:rPr>
              <a:t>究责</a:t>
            </a:r>
            <a:endParaRPr sz="1400" b="1" dirty="0">
              <a:solidFill>
                <a:srgbClr val="FFFF00"/>
              </a:solidFill>
              <a:latin typeface="Microsoft YaHei"/>
            </a:endParaRPr>
          </a:p>
        </p:txBody>
      </p:sp>
      <p:sp>
        <p:nvSpPr>
          <p:cNvPr id="21" name="Text 173">
            <a:extLst>
              <a:ext uri="{FF2B5EF4-FFF2-40B4-BE49-F238E27FC236}">
                <a16:creationId xmlns:a16="http://schemas.microsoft.com/office/drawing/2014/main" id="{F1F0349E-7069-FA49-75C8-9CB1CD076BEA}"/>
              </a:ext>
            </a:extLst>
          </p:cNvPr>
          <p:cNvSpPr txBox="1"/>
          <p:nvPr/>
        </p:nvSpPr>
        <p:spPr>
          <a:xfrm>
            <a:off x="3668343" y="3160605"/>
            <a:ext cx="826428" cy="3568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信息共享</a:t>
            </a:r>
          </a:p>
        </p:txBody>
      </p:sp>
      <p:sp>
        <p:nvSpPr>
          <p:cNvPr id="22" name="Text 174">
            <a:extLst>
              <a:ext uri="{FF2B5EF4-FFF2-40B4-BE49-F238E27FC236}">
                <a16:creationId xmlns:a16="http://schemas.microsoft.com/office/drawing/2014/main" id="{2C8EFA40-6812-782D-7492-18E3176BF0DD}"/>
              </a:ext>
            </a:extLst>
          </p:cNvPr>
          <p:cNvSpPr txBox="1"/>
          <p:nvPr/>
        </p:nvSpPr>
        <p:spPr>
          <a:xfrm>
            <a:off x="2834519" y="4558265"/>
            <a:ext cx="2295200" cy="7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......</a:t>
            </a:r>
          </a:p>
        </p:txBody>
      </p:sp>
      <p:sp>
        <p:nvSpPr>
          <p:cNvPr id="23" name="Text 175">
            <a:extLst>
              <a:ext uri="{FF2B5EF4-FFF2-40B4-BE49-F238E27FC236}">
                <a16:creationId xmlns:a16="http://schemas.microsoft.com/office/drawing/2014/main" id="{4313B1B7-3960-E458-019E-D88AE92D8896}"/>
              </a:ext>
            </a:extLst>
          </p:cNvPr>
          <p:cNvSpPr txBox="1"/>
          <p:nvPr/>
        </p:nvSpPr>
        <p:spPr>
          <a:xfrm>
            <a:off x="8343080" y="4736983"/>
            <a:ext cx="1892400" cy="54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智能合约</a:t>
            </a:r>
          </a:p>
        </p:txBody>
      </p:sp>
      <p:sp>
        <p:nvSpPr>
          <p:cNvPr id="24" name="Text 176">
            <a:extLst>
              <a:ext uri="{FF2B5EF4-FFF2-40B4-BE49-F238E27FC236}">
                <a16:creationId xmlns:a16="http://schemas.microsoft.com/office/drawing/2014/main" id="{6B374F61-7F70-BDD4-4110-BADD04485B6E}"/>
              </a:ext>
            </a:extLst>
          </p:cNvPr>
          <p:cNvSpPr txBox="1"/>
          <p:nvPr/>
        </p:nvSpPr>
        <p:spPr>
          <a:xfrm>
            <a:off x="6574636" y="2222901"/>
            <a:ext cx="1044347" cy="9585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 err="1">
                <a:solidFill>
                  <a:srgbClr val="FFFF00"/>
                </a:solidFill>
                <a:latin typeface="Microsoft YaHei"/>
              </a:rPr>
              <a:t>数据</a:t>
            </a:r>
            <a:endParaRPr lang="en-US" sz="1400" b="1" dirty="0">
              <a:solidFill>
                <a:srgbClr val="FFFF00"/>
              </a:solidFill>
              <a:latin typeface="Microsoft YaHei"/>
            </a:endParaRPr>
          </a:p>
          <a:p>
            <a:pPr algn="ctr"/>
            <a:r>
              <a:rPr sz="1400" b="1" dirty="0" err="1">
                <a:solidFill>
                  <a:srgbClr val="FFFF00"/>
                </a:solidFill>
                <a:latin typeface="Microsoft YaHei"/>
              </a:rPr>
              <a:t>溯源</a:t>
            </a:r>
            <a:endParaRPr sz="1400" b="1" dirty="0">
              <a:solidFill>
                <a:srgbClr val="FFFF00"/>
              </a:solidFill>
              <a:latin typeface="Microsoft YaHei"/>
            </a:endParaRPr>
          </a:p>
        </p:txBody>
      </p:sp>
      <p:sp>
        <p:nvSpPr>
          <p:cNvPr id="25" name="Text 177">
            <a:extLst>
              <a:ext uri="{FF2B5EF4-FFF2-40B4-BE49-F238E27FC236}">
                <a16:creationId xmlns:a16="http://schemas.microsoft.com/office/drawing/2014/main" id="{CAE12405-236E-888D-E317-A8F8B6FB5A14}"/>
              </a:ext>
            </a:extLst>
          </p:cNvPr>
          <p:cNvSpPr txBox="1"/>
          <p:nvPr/>
        </p:nvSpPr>
        <p:spPr>
          <a:xfrm>
            <a:off x="6371587" y="3237214"/>
            <a:ext cx="1943564" cy="6875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隐私安全</a:t>
            </a:r>
          </a:p>
        </p:txBody>
      </p:sp>
      <p:sp>
        <p:nvSpPr>
          <p:cNvPr id="26" name="Text 178">
            <a:extLst>
              <a:ext uri="{FF2B5EF4-FFF2-40B4-BE49-F238E27FC236}">
                <a16:creationId xmlns:a16="http://schemas.microsoft.com/office/drawing/2014/main" id="{2ADD3B04-E2F1-B909-42B1-67700FAE2668}"/>
              </a:ext>
            </a:extLst>
          </p:cNvPr>
          <p:cNvSpPr txBox="1"/>
          <p:nvPr/>
        </p:nvSpPr>
        <p:spPr>
          <a:xfrm>
            <a:off x="6352560" y="4558265"/>
            <a:ext cx="1869600" cy="7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1400" b="1" dirty="0">
                <a:solidFill>
                  <a:srgbClr val="FFFF00"/>
                </a:solidFill>
                <a:latin typeface="Microsoft YaHei"/>
              </a:rPr>
              <a:t>......</a:t>
            </a:r>
          </a:p>
        </p:txBody>
      </p:sp>
      <p:sp>
        <p:nvSpPr>
          <p:cNvPr id="27" name="箭头">
            <a:extLst>
              <a:ext uri="{FF2B5EF4-FFF2-40B4-BE49-F238E27FC236}">
                <a16:creationId xmlns:a16="http://schemas.microsoft.com/office/drawing/2014/main" id="{87A9AC31-4E55-1A74-A2EA-E439DE762181}"/>
              </a:ext>
            </a:extLst>
          </p:cNvPr>
          <p:cNvSpPr/>
          <p:nvPr/>
        </p:nvSpPr>
        <p:spPr>
          <a:xfrm rot="-2700000">
            <a:off x="513553" y="2893593"/>
            <a:ext cx="4231386" cy="438313"/>
          </a:xfrm>
          <a:custGeom>
            <a:avLst/>
            <a:gdLst/>
            <a:ahLst/>
            <a:cxnLst/>
            <a:rect l="l" t="t" r="r" b="b"/>
            <a:pathLst>
              <a:path w="7280435" h="438313">
                <a:moveTo>
                  <a:pt x="0" y="131494"/>
                </a:moveTo>
                <a:lnTo>
                  <a:pt x="7083192" y="131494"/>
                </a:lnTo>
                <a:lnTo>
                  <a:pt x="7083192" y="0"/>
                </a:lnTo>
                <a:lnTo>
                  <a:pt x="7280435" y="219157"/>
                </a:lnTo>
                <a:lnTo>
                  <a:pt x="7083192" y="438313"/>
                </a:lnTo>
                <a:lnTo>
                  <a:pt x="7083192" y="306819"/>
                </a:lnTo>
                <a:lnTo>
                  <a:pt x="0" y="306819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28" name="箭头">
            <a:extLst>
              <a:ext uri="{FF2B5EF4-FFF2-40B4-BE49-F238E27FC236}">
                <a16:creationId xmlns:a16="http://schemas.microsoft.com/office/drawing/2014/main" id="{7BE8FCD6-9A4B-F99C-5887-510B07B899F7}"/>
              </a:ext>
            </a:extLst>
          </p:cNvPr>
          <p:cNvSpPr/>
          <p:nvPr/>
        </p:nvSpPr>
        <p:spPr>
          <a:xfrm rot="8100000">
            <a:off x="690942" y="3195275"/>
            <a:ext cx="4313583" cy="438313"/>
          </a:xfrm>
          <a:custGeom>
            <a:avLst/>
            <a:gdLst/>
            <a:ahLst/>
            <a:cxnLst/>
            <a:rect l="l" t="t" r="r" b="b"/>
            <a:pathLst>
              <a:path w="7088604" h="438313">
                <a:moveTo>
                  <a:pt x="0" y="131494"/>
                </a:moveTo>
                <a:lnTo>
                  <a:pt x="6891361" y="131494"/>
                </a:lnTo>
                <a:lnTo>
                  <a:pt x="6891361" y="0"/>
                </a:lnTo>
                <a:lnTo>
                  <a:pt x="7088604" y="219157"/>
                </a:lnTo>
                <a:lnTo>
                  <a:pt x="6891361" y="438313"/>
                </a:lnTo>
                <a:lnTo>
                  <a:pt x="6891361" y="306820"/>
                </a:lnTo>
                <a:lnTo>
                  <a:pt x="0" y="306820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6D70285-33E1-3D8D-8D46-3EAE1ADCE0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9026" y="4453644"/>
            <a:ext cx="364114" cy="36411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13EEE35-BCF0-BC12-9C24-DAB9004680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34" y="4466383"/>
            <a:ext cx="413956" cy="413956"/>
          </a:xfrm>
          <a:prstGeom prst="rect">
            <a:avLst/>
          </a:prstGeom>
        </p:spPr>
      </p:pic>
      <p:sp>
        <p:nvSpPr>
          <p:cNvPr id="31" name="箭头">
            <a:extLst>
              <a:ext uri="{FF2B5EF4-FFF2-40B4-BE49-F238E27FC236}">
                <a16:creationId xmlns:a16="http://schemas.microsoft.com/office/drawing/2014/main" id="{E843FB05-28E6-39C9-C57D-CCF736A63BC0}"/>
              </a:ext>
            </a:extLst>
          </p:cNvPr>
          <p:cNvSpPr/>
          <p:nvPr/>
        </p:nvSpPr>
        <p:spPr>
          <a:xfrm>
            <a:off x="1509263" y="5377410"/>
            <a:ext cx="8711325" cy="438313"/>
          </a:xfrm>
          <a:custGeom>
            <a:avLst/>
            <a:gdLst/>
            <a:ahLst/>
            <a:cxnLst/>
            <a:rect l="l" t="t" r="r" b="b"/>
            <a:pathLst>
              <a:path w="11187884" h="438313">
                <a:moveTo>
                  <a:pt x="0" y="131494"/>
                </a:moveTo>
                <a:lnTo>
                  <a:pt x="10990588" y="131494"/>
                </a:lnTo>
                <a:lnTo>
                  <a:pt x="10990588" y="0"/>
                </a:lnTo>
                <a:lnTo>
                  <a:pt x="11187884" y="219157"/>
                </a:lnTo>
                <a:lnTo>
                  <a:pt x="10990588" y="438313"/>
                </a:lnTo>
                <a:lnTo>
                  <a:pt x="10990588" y="306820"/>
                </a:lnTo>
                <a:lnTo>
                  <a:pt x="0" y="306820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2" name="箭头">
            <a:extLst>
              <a:ext uri="{FF2B5EF4-FFF2-40B4-BE49-F238E27FC236}">
                <a16:creationId xmlns:a16="http://schemas.microsoft.com/office/drawing/2014/main" id="{C1D2E22A-8A37-DED9-A186-AA0F834A9DFA}"/>
              </a:ext>
            </a:extLst>
          </p:cNvPr>
          <p:cNvSpPr/>
          <p:nvPr/>
        </p:nvSpPr>
        <p:spPr>
          <a:xfrm rot="10800000">
            <a:off x="1472895" y="5719441"/>
            <a:ext cx="8711325" cy="438313"/>
          </a:xfrm>
          <a:custGeom>
            <a:avLst/>
            <a:gdLst/>
            <a:ahLst/>
            <a:cxnLst/>
            <a:rect l="l" t="t" r="r" b="b"/>
            <a:pathLst>
              <a:path w="11187884" h="438313">
                <a:moveTo>
                  <a:pt x="0" y="131494"/>
                </a:moveTo>
                <a:lnTo>
                  <a:pt x="10990588" y="131494"/>
                </a:lnTo>
                <a:lnTo>
                  <a:pt x="10990588" y="0"/>
                </a:lnTo>
                <a:lnTo>
                  <a:pt x="11187884" y="219157"/>
                </a:lnTo>
                <a:lnTo>
                  <a:pt x="10990588" y="438313"/>
                </a:lnTo>
                <a:lnTo>
                  <a:pt x="10990588" y="306820"/>
                </a:lnTo>
                <a:lnTo>
                  <a:pt x="0" y="306820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3" name="箭头">
            <a:extLst>
              <a:ext uri="{FF2B5EF4-FFF2-40B4-BE49-F238E27FC236}">
                <a16:creationId xmlns:a16="http://schemas.microsoft.com/office/drawing/2014/main" id="{73784A59-02EF-9146-0C5D-6E5B983BE681}"/>
              </a:ext>
            </a:extLst>
          </p:cNvPr>
          <p:cNvSpPr/>
          <p:nvPr/>
        </p:nvSpPr>
        <p:spPr>
          <a:xfrm rot="13405969">
            <a:off x="6738433" y="3244421"/>
            <a:ext cx="4231592" cy="438313"/>
          </a:xfrm>
          <a:custGeom>
            <a:avLst/>
            <a:gdLst/>
            <a:ahLst/>
            <a:cxnLst/>
            <a:rect l="l" t="t" r="r" b="b"/>
            <a:pathLst>
              <a:path w="7280435" h="438313">
                <a:moveTo>
                  <a:pt x="0" y="131494"/>
                </a:moveTo>
                <a:lnTo>
                  <a:pt x="7083192" y="131494"/>
                </a:lnTo>
                <a:lnTo>
                  <a:pt x="7083192" y="0"/>
                </a:lnTo>
                <a:lnTo>
                  <a:pt x="7280435" y="219157"/>
                </a:lnTo>
                <a:lnTo>
                  <a:pt x="7083192" y="438313"/>
                </a:lnTo>
                <a:lnTo>
                  <a:pt x="7083192" y="306819"/>
                </a:lnTo>
                <a:lnTo>
                  <a:pt x="0" y="306819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F6ACFCF-C429-F466-F8D9-6C4055A905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53260" y="5045200"/>
            <a:ext cx="634626" cy="634626"/>
          </a:xfrm>
          <a:prstGeom prst="rect">
            <a:avLst/>
          </a:prstGeom>
        </p:spPr>
      </p:pic>
      <p:sp>
        <p:nvSpPr>
          <p:cNvPr id="35" name="Text 180">
            <a:extLst>
              <a:ext uri="{FF2B5EF4-FFF2-40B4-BE49-F238E27FC236}">
                <a16:creationId xmlns:a16="http://schemas.microsoft.com/office/drawing/2014/main" id="{F1A0D7D1-1CA9-2183-6012-E002C2DD1313}"/>
              </a:ext>
            </a:extLst>
          </p:cNvPr>
          <p:cNvSpPr txBox="1"/>
          <p:nvPr/>
        </p:nvSpPr>
        <p:spPr>
          <a:xfrm>
            <a:off x="4861583" y="5118963"/>
            <a:ext cx="1725200" cy="44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b="1" dirty="0">
                <a:solidFill>
                  <a:srgbClr val="FFFF00"/>
                </a:solidFill>
                <a:latin typeface="Microsoft YaHei"/>
              </a:rPr>
              <a:t>数据授权</a:t>
            </a:r>
          </a:p>
        </p:txBody>
      </p:sp>
      <p:sp>
        <p:nvSpPr>
          <p:cNvPr id="36" name="Text 181">
            <a:extLst>
              <a:ext uri="{FF2B5EF4-FFF2-40B4-BE49-F238E27FC236}">
                <a16:creationId xmlns:a16="http://schemas.microsoft.com/office/drawing/2014/main" id="{482A1E32-8527-38A3-78B0-30998A64E119}"/>
              </a:ext>
            </a:extLst>
          </p:cNvPr>
          <p:cNvSpPr txBox="1"/>
          <p:nvPr/>
        </p:nvSpPr>
        <p:spPr>
          <a:xfrm rot="2700000">
            <a:off x="8864959" y="2880413"/>
            <a:ext cx="971362" cy="4859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b="1" dirty="0">
                <a:solidFill>
                  <a:srgbClr val="FFFF00"/>
                </a:solidFill>
                <a:latin typeface="Microsoft YaHei"/>
              </a:rPr>
              <a:t>数据共享</a:t>
            </a:r>
          </a:p>
        </p:txBody>
      </p:sp>
      <p:sp>
        <p:nvSpPr>
          <p:cNvPr id="37" name="Text 182">
            <a:extLst>
              <a:ext uri="{FF2B5EF4-FFF2-40B4-BE49-F238E27FC236}">
                <a16:creationId xmlns:a16="http://schemas.microsoft.com/office/drawing/2014/main" id="{41E1B79F-B624-2721-193D-BAA855F55C4A}"/>
              </a:ext>
            </a:extLst>
          </p:cNvPr>
          <p:cNvSpPr txBox="1"/>
          <p:nvPr/>
        </p:nvSpPr>
        <p:spPr>
          <a:xfrm rot="2700000">
            <a:off x="8207928" y="3472335"/>
            <a:ext cx="1008634" cy="4487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b="1" dirty="0">
                <a:solidFill>
                  <a:srgbClr val="FFFF00"/>
                </a:solidFill>
                <a:latin typeface="Microsoft YaHei"/>
              </a:rPr>
              <a:t>资质检验</a:t>
            </a:r>
          </a:p>
        </p:txBody>
      </p:sp>
      <p:sp>
        <p:nvSpPr>
          <p:cNvPr id="38" name="Text 183">
            <a:extLst>
              <a:ext uri="{FF2B5EF4-FFF2-40B4-BE49-F238E27FC236}">
                <a16:creationId xmlns:a16="http://schemas.microsoft.com/office/drawing/2014/main" id="{3EB671D4-B4A6-0F71-703B-85AF42ED47B8}"/>
              </a:ext>
            </a:extLst>
          </p:cNvPr>
          <p:cNvSpPr txBox="1"/>
          <p:nvPr/>
        </p:nvSpPr>
        <p:spPr>
          <a:xfrm>
            <a:off x="5086267" y="6017690"/>
            <a:ext cx="1725200" cy="44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b="1" dirty="0">
                <a:solidFill>
                  <a:srgbClr val="FFFF00"/>
                </a:solidFill>
                <a:latin typeface="Microsoft YaHei"/>
              </a:rPr>
              <a:t>诊断回馈</a:t>
            </a:r>
          </a:p>
        </p:txBody>
      </p:sp>
      <p:sp>
        <p:nvSpPr>
          <p:cNvPr id="39" name="Text 184">
            <a:extLst>
              <a:ext uri="{FF2B5EF4-FFF2-40B4-BE49-F238E27FC236}">
                <a16:creationId xmlns:a16="http://schemas.microsoft.com/office/drawing/2014/main" id="{F5C77E8C-B49A-F549-E6FA-BFE30DD31739}"/>
              </a:ext>
            </a:extLst>
          </p:cNvPr>
          <p:cNvSpPr txBox="1"/>
          <p:nvPr/>
        </p:nvSpPr>
        <p:spPr>
          <a:xfrm rot="-2700000">
            <a:off x="1580862" y="2785260"/>
            <a:ext cx="1177479" cy="5656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sz="2128" b="1" dirty="0">
                <a:solidFill>
                  <a:srgbClr val="FFFF00"/>
                </a:solidFill>
                <a:latin typeface="Microsoft YaHei"/>
              </a:rPr>
              <a:t>数据供给</a:t>
            </a:r>
          </a:p>
        </p:txBody>
      </p:sp>
      <p:sp>
        <p:nvSpPr>
          <p:cNvPr id="41" name="Text 186">
            <a:extLst>
              <a:ext uri="{FF2B5EF4-FFF2-40B4-BE49-F238E27FC236}">
                <a16:creationId xmlns:a16="http://schemas.microsoft.com/office/drawing/2014/main" id="{A81E3E66-57D7-ACB2-9977-FDF2FD18081B}"/>
              </a:ext>
            </a:extLst>
          </p:cNvPr>
          <p:cNvSpPr txBox="1"/>
          <p:nvPr/>
        </p:nvSpPr>
        <p:spPr>
          <a:xfrm rot="-2700000">
            <a:off x="1815782" y="3573470"/>
            <a:ext cx="2139010" cy="4071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b="1" dirty="0">
                <a:solidFill>
                  <a:srgbClr val="FFFF00"/>
                </a:solidFill>
                <a:latin typeface="Microsoft YaHei"/>
              </a:rPr>
              <a:t>体检数据反馈</a:t>
            </a:r>
          </a:p>
        </p:txBody>
      </p:sp>
      <p:sp>
        <p:nvSpPr>
          <p:cNvPr id="45" name="箭头">
            <a:extLst>
              <a:ext uri="{FF2B5EF4-FFF2-40B4-BE49-F238E27FC236}">
                <a16:creationId xmlns:a16="http://schemas.microsoft.com/office/drawing/2014/main" id="{B0948972-86DC-EDB3-1D43-A7182290BC4E}"/>
              </a:ext>
            </a:extLst>
          </p:cNvPr>
          <p:cNvSpPr/>
          <p:nvPr/>
        </p:nvSpPr>
        <p:spPr>
          <a:xfrm rot="2651265">
            <a:off x="6977436" y="3018057"/>
            <a:ext cx="4231592" cy="438313"/>
          </a:xfrm>
          <a:custGeom>
            <a:avLst/>
            <a:gdLst/>
            <a:ahLst/>
            <a:cxnLst/>
            <a:rect l="l" t="t" r="r" b="b"/>
            <a:pathLst>
              <a:path w="7280435" h="438313">
                <a:moveTo>
                  <a:pt x="0" y="131494"/>
                </a:moveTo>
                <a:lnTo>
                  <a:pt x="7083192" y="131494"/>
                </a:lnTo>
                <a:lnTo>
                  <a:pt x="7083192" y="0"/>
                </a:lnTo>
                <a:lnTo>
                  <a:pt x="7280435" y="219157"/>
                </a:lnTo>
                <a:lnTo>
                  <a:pt x="7083192" y="438313"/>
                </a:lnTo>
                <a:lnTo>
                  <a:pt x="7083192" y="306819"/>
                </a:lnTo>
                <a:lnTo>
                  <a:pt x="0" y="306819"/>
                </a:lnTo>
                <a:lnTo>
                  <a:pt x="0" y="131494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46" name="Text 170">
            <a:extLst>
              <a:ext uri="{FF2B5EF4-FFF2-40B4-BE49-F238E27FC236}">
                <a16:creationId xmlns:a16="http://schemas.microsoft.com/office/drawing/2014/main" id="{016F0F31-86F9-5BDB-4F24-022538E9D61F}"/>
              </a:ext>
            </a:extLst>
          </p:cNvPr>
          <p:cNvSpPr txBox="1"/>
          <p:nvPr/>
        </p:nvSpPr>
        <p:spPr>
          <a:xfrm>
            <a:off x="10184220" y="5765181"/>
            <a:ext cx="1165338" cy="328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zh-CN" altLang="en-US" sz="2128" b="1" dirty="0">
                <a:solidFill>
                  <a:schemeClr val="bg1"/>
                </a:solidFill>
                <a:latin typeface="Microsoft YaHei"/>
              </a:rPr>
              <a:t>医院</a:t>
            </a:r>
          </a:p>
        </p:txBody>
      </p:sp>
      <p:sp>
        <p:nvSpPr>
          <p:cNvPr id="47" name="ConnectLine">
            <a:extLst>
              <a:ext uri="{FF2B5EF4-FFF2-40B4-BE49-F238E27FC236}">
                <a16:creationId xmlns:a16="http://schemas.microsoft.com/office/drawing/2014/main" id="{B9538B25-6960-656E-1E30-8375B7DE3639}"/>
              </a:ext>
            </a:extLst>
          </p:cNvPr>
          <p:cNvSpPr/>
          <p:nvPr/>
        </p:nvSpPr>
        <p:spPr>
          <a:xfrm rot="5400000">
            <a:off x="6027063" y="3926721"/>
            <a:ext cx="588185" cy="638857"/>
          </a:xfrm>
          <a:custGeom>
            <a:avLst/>
            <a:gdLst/>
            <a:ahLst/>
            <a:cxnLst/>
            <a:rect l="l" t="t" r="r" b="b"/>
            <a:pathLst>
              <a:path w="839512" h="894005" fill="none">
                <a:moveTo>
                  <a:pt x="0" y="0"/>
                </a:moveTo>
                <a:cubicBezTo>
                  <a:pt x="168623" y="0"/>
                  <a:pt x="337247" y="-1140"/>
                  <a:pt x="477443" y="58054"/>
                </a:cubicBezTo>
                <a:cubicBezTo>
                  <a:pt x="617639" y="117248"/>
                  <a:pt x="729408" y="236272"/>
                  <a:pt x="784996" y="385569"/>
                </a:cubicBezTo>
                <a:cubicBezTo>
                  <a:pt x="840583" y="534865"/>
                  <a:pt x="839512" y="714434"/>
                  <a:pt x="839512" y="894005"/>
                </a:cubicBezTo>
              </a:path>
            </a:pathLst>
          </a:custGeom>
          <a:ln w="28575">
            <a:solidFill>
              <a:srgbClr val="FFFF0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2F36CE-B4EE-F0FB-57E6-4941C5DB5679}"/>
              </a:ext>
            </a:extLst>
          </p:cNvPr>
          <p:cNvSpPr/>
          <p:nvPr/>
        </p:nvSpPr>
        <p:spPr>
          <a:xfrm>
            <a:off x="8783784" y="1127845"/>
            <a:ext cx="8164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9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2528407-30D0-25E2-5125-C89C9EF0E902}"/>
              </a:ext>
            </a:extLst>
          </p:cNvPr>
          <p:cNvSpPr/>
          <p:nvPr/>
        </p:nvSpPr>
        <p:spPr>
          <a:xfrm>
            <a:off x="9279656" y="1366695"/>
            <a:ext cx="2031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三元架构</a:t>
            </a:r>
            <a:r>
              <a: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使得数据</a:t>
            </a:r>
            <a:endParaRPr lang="en-US" altLang="zh-CN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源与使用者间</a:t>
            </a:r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</a:t>
            </a:r>
            <a:endParaRPr lang="en-US" altLang="zh-CN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平等，相互监督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altLang="zh-CN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32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5691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技术架构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9FB06A6-9121-6738-DF16-418D293B5607}"/>
              </a:ext>
            </a:extLst>
          </p:cNvPr>
          <p:cNvSpPr/>
          <p:nvPr/>
        </p:nvSpPr>
        <p:spPr>
          <a:xfrm>
            <a:off x="849086" y="1205231"/>
            <a:ext cx="10635340" cy="120831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1E92D5E-4A0A-64BE-E838-E724CD8FFB2E}"/>
              </a:ext>
            </a:extLst>
          </p:cNvPr>
          <p:cNvSpPr/>
          <p:nvPr/>
        </p:nvSpPr>
        <p:spPr>
          <a:xfrm>
            <a:off x="849085" y="2550345"/>
            <a:ext cx="10635339" cy="120831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B7D6843-E8BB-CDEA-6477-C5D0C7A71468}"/>
              </a:ext>
            </a:extLst>
          </p:cNvPr>
          <p:cNvSpPr/>
          <p:nvPr/>
        </p:nvSpPr>
        <p:spPr>
          <a:xfrm>
            <a:off x="849084" y="3895459"/>
            <a:ext cx="10635339" cy="120831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662ED7-285E-D2B0-74E6-1B271F9C80E1}"/>
              </a:ext>
            </a:extLst>
          </p:cNvPr>
          <p:cNvSpPr/>
          <p:nvPr/>
        </p:nvSpPr>
        <p:spPr>
          <a:xfrm>
            <a:off x="849085" y="5240573"/>
            <a:ext cx="10635338" cy="120831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43ABE4-0A49-42A1-4DD7-D44C70CB449A}"/>
              </a:ext>
            </a:extLst>
          </p:cNvPr>
          <p:cNvSpPr/>
          <p:nvPr/>
        </p:nvSpPr>
        <p:spPr>
          <a:xfrm>
            <a:off x="946746" y="1517298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0D26D5-41AD-B930-5BFC-B17C840E5866}"/>
              </a:ext>
            </a:extLst>
          </p:cNvPr>
          <p:cNvSpPr/>
          <p:nvPr/>
        </p:nvSpPr>
        <p:spPr>
          <a:xfrm>
            <a:off x="946746" y="2836456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机制层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FC6DD1-487B-1EFD-6F81-E88C32CD704C}"/>
              </a:ext>
            </a:extLst>
          </p:cNvPr>
          <p:cNvSpPr/>
          <p:nvPr/>
        </p:nvSpPr>
        <p:spPr>
          <a:xfrm>
            <a:off x="946746" y="4207228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合约层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2CD791-4D5C-E3A9-AEB8-42928CD46FF4}"/>
              </a:ext>
            </a:extLst>
          </p:cNvPr>
          <p:cNvSpPr/>
          <p:nvPr/>
        </p:nvSpPr>
        <p:spPr>
          <a:xfrm>
            <a:off x="946746" y="5552342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3D6531-1576-8D9D-A6C1-8C05EE68CD4F}"/>
              </a:ext>
            </a:extLst>
          </p:cNvPr>
          <p:cNvSpPr/>
          <p:nvPr/>
        </p:nvSpPr>
        <p:spPr>
          <a:xfrm>
            <a:off x="2612572" y="128325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患者挂号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83483A-5540-078E-026B-5B8984F81349}"/>
              </a:ext>
            </a:extLst>
          </p:cNvPr>
          <p:cNvSpPr/>
          <p:nvPr/>
        </p:nvSpPr>
        <p:spPr>
          <a:xfrm>
            <a:off x="2612571" y="2892400"/>
            <a:ext cx="1670955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激励机制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10BEF0-B578-A7F4-918E-6B397EBC866B}"/>
              </a:ext>
            </a:extLst>
          </p:cNvPr>
          <p:cNvSpPr/>
          <p:nvPr/>
        </p:nvSpPr>
        <p:spPr>
          <a:xfrm>
            <a:off x="4663291" y="2894000"/>
            <a:ext cx="1670955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数据存储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A0E5EA-BF6A-8F26-6D6E-BE370CBD0922}"/>
              </a:ext>
            </a:extLst>
          </p:cNvPr>
          <p:cNvSpPr/>
          <p:nvPr/>
        </p:nvSpPr>
        <p:spPr>
          <a:xfrm>
            <a:off x="2612572" y="182936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体检数据录入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63C6BE-2965-C156-5631-456BF53B0479}"/>
              </a:ext>
            </a:extLst>
          </p:cNvPr>
          <p:cNvSpPr/>
          <p:nvPr/>
        </p:nvSpPr>
        <p:spPr>
          <a:xfrm>
            <a:off x="2612571" y="3987986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医生操作合约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E3BFA7-CC7E-47D3-A158-6E4E53F96548}"/>
              </a:ext>
            </a:extLst>
          </p:cNvPr>
          <p:cNvSpPr/>
          <p:nvPr/>
        </p:nvSpPr>
        <p:spPr>
          <a:xfrm>
            <a:off x="2612571" y="5596513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MongoDB</a:t>
            </a:r>
            <a:endParaRPr lang="zh-CN" altLang="en-US" sz="28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606BEA-3D56-FDBF-F058-90E6523EF779}"/>
              </a:ext>
            </a:extLst>
          </p:cNvPr>
          <p:cNvSpPr/>
          <p:nvPr/>
        </p:nvSpPr>
        <p:spPr>
          <a:xfrm>
            <a:off x="5481109" y="5464086"/>
            <a:ext cx="2493148" cy="7172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FISCO BCOS</a:t>
            </a:r>
            <a:endParaRPr lang="zh-CN" altLang="en-US" sz="28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F2757D-7CFA-CCFD-B8FE-5BDC74E3660C}"/>
              </a:ext>
            </a:extLst>
          </p:cNvPr>
          <p:cNvSpPr/>
          <p:nvPr/>
        </p:nvSpPr>
        <p:spPr>
          <a:xfrm>
            <a:off x="8720081" y="5588643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HBase</a:t>
            </a:r>
            <a:endParaRPr lang="zh-CN" altLang="en-US" sz="28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7596B-9A0B-DD32-D3ED-89854E3976C5}"/>
              </a:ext>
            </a:extLst>
          </p:cNvPr>
          <p:cNvSpPr/>
          <p:nvPr/>
        </p:nvSpPr>
        <p:spPr>
          <a:xfrm>
            <a:off x="2612571" y="4545879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医生接号合约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4B8F4B-9C58-1B97-25CA-6623C9038E4E}"/>
              </a:ext>
            </a:extLst>
          </p:cNvPr>
          <p:cNvSpPr/>
          <p:nvPr/>
        </p:nvSpPr>
        <p:spPr>
          <a:xfrm>
            <a:off x="5012870" y="397318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患者挂号合约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30AE5F-7E86-55D0-8C93-7B0CD472E3A5}"/>
              </a:ext>
            </a:extLst>
          </p:cNvPr>
          <p:cNvSpPr/>
          <p:nvPr/>
        </p:nvSpPr>
        <p:spPr>
          <a:xfrm>
            <a:off x="5126083" y="1418188"/>
            <a:ext cx="2624546" cy="7363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电子病历本共享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9B5D93-1105-E8B2-50DA-571F3A07D12A}"/>
              </a:ext>
            </a:extLst>
          </p:cNvPr>
          <p:cNvSpPr/>
          <p:nvPr/>
        </p:nvSpPr>
        <p:spPr>
          <a:xfrm>
            <a:off x="8130540" y="128325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医学检测录入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3B8EE5-AC5C-898E-6D11-04ACA26BFEB8}"/>
              </a:ext>
            </a:extLst>
          </p:cNvPr>
          <p:cNvSpPr/>
          <p:nvPr/>
        </p:nvSpPr>
        <p:spPr>
          <a:xfrm>
            <a:off x="8130540" y="182936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医学操作监察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8E03DE-9846-87F3-BB3B-9620F19196A9}"/>
              </a:ext>
            </a:extLst>
          </p:cNvPr>
          <p:cNvSpPr/>
          <p:nvPr/>
        </p:nvSpPr>
        <p:spPr>
          <a:xfrm>
            <a:off x="6785758" y="2894800"/>
            <a:ext cx="1670956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监察决策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3C3245F-07A0-8D87-A6D1-79F4BD4D827B}"/>
              </a:ext>
            </a:extLst>
          </p:cNvPr>
          <p:cNvSpPr/>
          <p:nvPr/>
        </p:nvSpPr>
        <p:spPr>
          <a:xfrm>
            <a:off x="5012870" y="4546111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数据录入合约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FDB0C7-FF04-FB57-9A8E-8DE47B91BDB6}"/>
              </a:ext>
            </a:extLst>
          </p:cNvPr>
          <p:cNvSpPr/>
          <p:nvPr/>
        </p:nvSpPr>
        <p:spPr>
          <a:xfrm>
            <a:off x="7413169" y="3973185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电子病历查询合约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9F14DD-FEAD-812A-529B-2A70FE69EC92}"/>
              </a:ext>
            </a:extLst>
          </p:cNvPr>
          <p:cNvSpPr/>
          <p:nvPr/>
        </p:nvSpPr>
        <p:spPr>
          <a:xfrm>
            <a:off x="7413168" y="4525694"/>
            <a:ext cx="2166257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医生诊疗合约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7BFF95-F23C-F814-0272-9F9D70AD90E0}"/>
              </a:ext>
            </a:extLst>
          </p:cNvPr>
          <p:cNvSpPr/>
          <p:nvPr/>
        </p:nvSpPr>
        <p:spPr>
          <a:xfrm>
            <a:off x="9671957" y="4261353"/>
            <a:ext cx="1670956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...</a:t>
            </a:r>
            <a:endParaRPr lang="zh-CN" altLang="en-US" sz="28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97B8566-B6C8-9E99-D67B-2BD06BF37577}"/>
              </a:ext>
            </a:extLst>
          </p:cNvPr>
          <p:cNvSpPr/>
          <p:nvPr/>
        </p:nvSpPr>
        <p:spPr>
          <a:xfrm>
            <a:off x="8836479" y="2894000"/>
            <a:ext cx="1670956" cy="4680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患者诊疗</a:t>
            </a:r>
          </a:p>
        </p:txBody>
      </p:sp>
    </p:spTree>
    <p:extLst>
      <p:ext uri="{BB962C8B-B14F-4D97-AF65-F5344CB8AC3E}">
        <p14:creationId xmlns:p14="http://schemas.microsoft.com/office/powerpoint/2010/main" val="26444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系统架构</a:t>
            </a:r>
          </a:p>
        </p:txBody>
      </p:sp>
      <p:sp>
        <p:nvSpPr>
          <p:cNvPr id="4" name="长方形">
            <a:extLst>
              <a:ext uri="{FF2B5EF4-FFF2-40B4-BE49-F238E27FC236}">
                <a16:creationId xmlns:a16="http://schemas.microsoft.com/office/drawing/2014/main" id="{53690F1D-E8CC-2541-7B60-34EDF8741453}"/>
              </a:ext>
            </a:extLst>
          </p:cNvPr>
          <p:cNvSpPr/>
          <p:nvPr/>
        </p:nvSpPr>
        <p:spPr>
          <a:xfrm>
            <a:off x="1371839" y="1170346"/>
            <a:ext cx="2987092" cy="430887"/>
          </a:xfrm>
          <a:custGeom>
            <a:avLst/>
            <a:gdLst>
              <a:gd name="connsiteX0" fmla="*/ 0 w 2679015"/>
              <a:gd name="connsiteY0" fmla="*/ 181502 h 363003"/>
              <a:gd name="connsiteX1" fmla="*/ 1339508 w 2679015"/>
              <a:gd name="connsiteY1" fmla="*/ 0 h 363003"/>
              <a:gd name="connsiteX2" fmla="*/ 2679015 w 2679015"/>
              <a:gd name="connsiteY2" fmla="*/ 181502 h 363003"/>
              <a:gd name="connsiteX3" fmla="*/ 1339508 w 2679015"/>
              <a:gd name="connsiteY3" fmla="*/ 363003 h 3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9015" h="363003">
                <a:moveTo>
                  <a:pt x="2679015" y="363003"/>
                </a:moveTo>
                <a:lnTo>
                  <a:pt x="2679015" y="0"/>
                </a:lnTo>
                <a:lnTo>
                  <a:pt x="0" y="0"/>
                </a:lnTo>
                <a:lnTo>
                  <a:pt x="0" y="363003"/>
                </a:lnTo>
                <a:lnTo>
                  <a:pt x="2679015" y="363003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6" name="长方形">
            <a:extLst>
              <a:ext uri="{FF2B5EF4-FFF2-40B4-BE49-F238E27FC236}">
                <a16:creationId xmlns:a16="http://schemas.microsoft.com/office/drawing/2014/main" id="{A9EEAA9A-69A7-9B9B-0BA8-4FF9791ACEED}"/>
              </a:ext>
            </a:extLst>
          </p:cNvPr>
          <p:cNvSpPr/>
          <p:nvPr/>
        </p:nvSpPr>
        <p:spPr>
          <a:xfrm rot="5400000">
            <a:off x="-1036461" y="3621582"/>
            <a:ext cx="3865254" cy="360849"/>
          </a:xfrm>
          <a:custGeom>
            <a:avLst/>
            <a:gdLst>
              <a:gd name="connsiteX0" fmla="*/ 0 w 3865254"/>
              <a:gd name="connsiteY0" fmla="*/ 180424 h 360849"/>
              <a:gd name="connsiteX1" fmla="*/ 1932627 w 3865254"/>
              <a:gd name="connsiteY1" fmla="*/ 0 h 360849"/>
              <a:gd name="connsiteX2" fmla="*/ 3865254 w 3865254"/>
              <a:gd name="connsiteY2" fmla="*/ 180424 h 360849"/>
              <a:gd name="connsiteX3" fmla="*/ 1932627 w 3865254"/>
              <a:gd name="connsiteY3" fmla="*/ 360849 h 3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254" h="360849">
                <a:moveTo>
                  <a:pt x="3865254" y="360849"/>
                </a:moveTo>
                <a:lnTo>
                  <a:pt x="3865254" y="0"/>
                </a:lnTo>
                <a:lnTo>
                  <a:pt x="0" y="0"/>
                </a:lnTo>
                <a:lnTo>
                  <a:pt x="0" y="360849"/>
                </a:lnTo>
                <a:lnTo>
                  <a:pt x="3865254" y="360849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1F5354-C6B9-B965-E995-31AF267BC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5599" y="1820808"/>
            <a:ext cx="721698" cy="721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BF9EDE-B959-0349-1B24-F38B18575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8921" y="2920468"/>
            <a:ext cx="557291" cy="557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5D7E97-0C4D-DF99-B481-326F302DC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6668" y="3855724"/>
            <a:ext cx="579559" cy="5795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C51C16-B18D-AC10-EA8E-E9197AA3FE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5000" y="4822096"/>
            <a:ext cx="537804" cy="537804"/>
          </a:xfrm>
          <a:prstGeom prst="rect">
            <a:avLst/>
          </a:prstGeom>
        </p:spPr>
      </p:pic>
      <p:sp>
        <p:nvSpPr>
          <p:cNvPr id="15" name="长方形">
            <a:extLst>
              <a:ext uri="{FF2B5EF4-FFF2-40B4-BE49-F238E27FC236}">
                <a16:creationId xmlns:a16="http://schemas.microsoft.com/office/drawing/2014/main" id="{0B2124AA-73EB-0F15-1072-0907103F8487}"/>
              </a:ext>
            </a:extLst>
          </p:cNvPr>
          <p:cNvSpPr/>
          <p:nvPr/>
        </p:nvSpPr>
        <p:spPr>
          <a:xfrm>
            <a:off x="2225064" y="1893677"/>
            <a:ext cx="62455" cy="4035266"/>
          </a:xfrm>
          <a:custGeom>
            <a:avLst/>
            <a:gdLst>
              <a:gd name="connsiteX0" fmla="*/ 0 w 62455"/>
              <a:gd name="connsiteY0" fmla="*/ 2017633 h 4035266"/>
              <a:gd name="connsiteX1" fmla="*/ 31227 w 62455"/>
              <a:gd name="connsiteY1" fmla="*/ 0 h 4035266"/>
              <a:gd name="connsiteX2" fmla="*/ 62455 w 62455"/>
              <a:gd name="connsiteY2" fmla="*/ 2017633 h 4035266"/>
              <a:gd name="connsiteX3" fmla="*/ 31227 w 62455"/>
              <a:gd name="connsiteY3" fmla="*/ 4035266 h 403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55" h="4035266">
                <a:moveTo>
                  <a:pt x="62455" y="4035266"/>
                </a:moveTo>
                <a:lnTo>
                  <a:pt x="62455" y="0"/>
                </a:lnTo>
                <a:lnTo>
                  <a:pt x="0" y="0"/>
                </a:lnTo>
                <a:lnTo>
                  <a:pt x="0" y="4035266"/>
                </a:lnTo>
                <a:lnTo>
                  <a:pt x="62455" y="4035266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16" name="长方形">
            <a:extLst>
              <a:ext uri="{FF2B5EF4-FFF2-40B4-BE49-F238E27FC236}">
                <a16:creationId xmlns:a16="http://schemas.microsoft.com/office/drawing/2014/main" id="{4CFF049B-2DBE-0B9D-7197-00247E996094}"/>
              </a:ext>
            </a:extLst>
          </p:cNvPr>
          <p:cNvSpPr/>
          <p:nvPr/>
        </p:nvSpPr>
        <p:spPr>
          <a:xfrm>
            <a:off x="1371838" y="5728430"/>
            <a:ext cx="650368" cy="379381"/>
          </a:xfrm>
          <a:custGeom>
            <a:avLst/>
            <a:gdLst>
              <a:gd name="connsiteX0" fmla="*/ 0 w 650368"/>
              <a:gd name="connsiteY0" fmla="*/ 189691 h 379381"/>
              <a:gd name="connsiteX1" fmla="*/ 325184 w 650368"/>
              <a:gd name="connsiteY1" fmla="*/ 0 h 379381"/>
              <a:gd name="connsiteX2" fmla="*/ 650368 w 650368"/>
              <a:gd name="connsiteY2" fmla="*/ 189691 h 379381"/>
              <a:gd name="connsiteX3" fmla="*/ 325184 w 650368"/>
              <a:gd name="connsiteY3" fmla="*/ 379381 h 37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368" h="379381">
                <a:moveTo>
                  <a:pt x="650368" y="379381"/>
                </a:moveTo>
                <a:lnTo>
                  <a:pt x="650368" y="0"/>
                </a:lnTo>
                <a:lnTo>
                  <a:pt x="0" y="0"/>
                </a:lnTo>
                <a:lnTo>
                  <a:pt x="0" y="379381"/>
                </a:lnTo>
                <a:lnTo>
                  <a:pt x="650368" y="37938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18" name="向左箭头">
            <a:extLst>
              <a:ext uri="{FF2B5EF4-FFF2-40B4-BE49-F238E27FC236}">
                <a16:creationId xmlns:a16="http://schemas.microsoft.com/office/drawing/2014/main" id="{7C155A24-0144-1320-9518-D3E9A07344A2}"/>
              </a:ext>
            </a:extLst>
          </p:cNvPr>
          <p:cNvSpPr/>
          <p:nvPr/>
        </p:nvSpPr>
        <p:spPr>
          <a:xfrm rot="10800000">
            <a:off x="1992596" y="2195533"/>
            <a:ext cx="562092" cy="158113"/>
          </a:xfrm>
          <a:custGeom>
            <a:avLst/>
            <a:gdLst/>
            <a:ahLst/>
            <a:cxnLst/>
            <a:rect l="l" t="t" r="r" b="b"/>
            <a:pathLst>
              <a:path w="562092" h="158113">
                <a:moveTo>
                  <a:pt x="0" y="79056"/>
                </a:moveTo>
                <a:lnTo>
                  <a:pt x="60083" y="0"/>
                </a:lnTo>
                <a:lnTo>
                  <a:pt x="118585" y="0"/>
                </a:lnTo>
                <a:lnTo>
                  <a:pt x="77475" y="52177"/>
                </a:lnTo>
                <a:lnTo>
                  <a:pt x="562092" y="52177"/>
                </a:lnTo>
                <a:lnTo>
                  <a:pt x="562092" y="105936"/>
                </a:lnTo>
                <a:lnTo>
                  <a:pt x="77475" y="105936"/>
                </a:lnTo>
                <a:lnTo>
                  <a:pt x="118585" y="158113"/>
                </a:lnTo>
                <a:lnTo>
                  <a:pt x="60083" y="158113"/>
                </a:lnTo>
                <a:lnTo>
                  <a:pt x="0" y="79056"/>
                </a:lnTo>
                <a:close/>
              </a:path>
            </a:pathLst>
          </a:custGeom>
          <a:solidFill>
            <a:srgbClr val="FFFF00"/>
          </a:solidFill>
          <a:ln w="7600" cap="flat">
            <a:solidFill>
              <a:srgbClr val="FFFF00"/>
            </a:solidFill>
            <a:miter/>
          </a:ln>
        </p:spPr>
      </p:sp>
      <p:sp>
        <p:nvSpPr>
          <p:cNvPr id="19" name="长方形">
            <a:extLst>
              <a:ext uri="{FF2B5EF4-FFF2-40B4-BE49-F238E27FC236}">
                <a16:creationId xmlns:a16="http://schemas.microsoft.com/office/drawing/2014/main" id="{D76F5B76-BECD-786A-02BF-25E478CA0EE2}"/>
              </a:ext>
            </a:extLst>
          </p:cNvPr>
          <p:cNvSpPr/>
          <p:nvPr/>
        </p:nvSpPr>
        <p:spPr>
          <a:xfrm>
            <a:off x="2719696" y="5728430"/>
            <a:ext cx="1532898" cy="379381"/>
          </a:xfrm>
          <a:custGeom>
            <a:avLst/>
            <a:gdLst>
              <a:gd name="connsiteX0" fmla="*/ 0 w 1337364"/>
              <a:gd name="connsiteY0" fmla="*/ 189691 h 379381"/>
              <a:gd name="connsiteX1" fmla="*/ 668682 w 1337364"/>
              <a:gd name="connsiteY1" fmla="*/ 0 h 379381"/>
              <a:gd name="connsiteX2" fmla="*/ 1337364 w 1337364"/>
              <a:gd name="connsiteY2" fmla="*/ 189691 h 379381"/>
              <a:gd name="connsiteX3" fmla="*/ 668682 w 1337364"/>
              <a:gd name="connsiteY3" fmla="*/ 379381 h 37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64" h="379381">
                <a:moveTo>
                  <a:pt x="1337364" y="379381"/>
                </a:moveTo>
                <a:lnTo>
                  <a:pt x="1337364" y="0"/>
                </a:lnTo>
                <a:lnTo>
                  <a:pt x="0" y="0"/>
                </a:lnTo>
                <a:lnTo>
                  <a:pt x="0" y="379381"/>
                </a:lnTo>
                <a:lnTo>
                  <a:pt x="1337364" y="37938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21" name="长方形">
            <a:extLst>
              <a:ext uri="{FF2B5EF4-FFF2-40B4-BE49-F238E27FC236}">
                <a16:creationId xmlns:a16="http://schemas.microsoft.com/office/drawing/2014/main" id="{701C2F0E-A9BD-5110-9498-D92DD8E107FF}"/>
              </a:ext>
            </a:extLst>
          </p:cNvPr>
          <p:cNvSpPr/>
          <p:nvPr/>
        </p:nvSpPr>
        <p:spPr>
          <a:xfrm>
            <a:off x="2570513" y="2035175"/>
            <a:ext cx="1788417" cy="1076358"/>
          </a:xfrm>
          <a:custGeom>
            <a:avLst/>
            <a:gdLst>
              <a:gd name="connsiteX0" fmla="*/ 0 w 1788417"/>
              <a:gd name="connsiteY0" fmla="*/ 538179 h 1076358"/>
              <a:gd name="connsiteX1" fmla="*/ 894208 w 1788417"/>
              <a:gd name="connsiteY1" fmla="*/ 0 h 1076358"/>
              <a:gd name="connsiteX2" fmla="*/ 1788417 w 1788417"/>
              <a:gd name="connsiteY2" fmla="*/ 538179 h 1076358"/>
              <a:gd name="connsiteX3" fmla="*/ 894208 w 1788417"/>
              <a:gd name="connsiteY3" fmla="*/ 1076358 h 107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417" h="1076358">
                <a:moveTo>
                  <a:pt x="1788417" y="1076358"/>
                </a:moveTo>
                <a:lnTo>
                  <a:pt x="1788417" y="0"/>
                </a:lnTo>
                <a:lnTo>
                  <a:pt x="0" y="0"/>
                </a:lnTo>
                <a:lnTo>
                  <a:pt x="0" y="1076358"/>
                </a:lnTo>
                <a:lnTo>
                  <a:pt x="1788417" y="1076358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custDash>
              <a:ds d="600000" sp="400000"/>
            </a:custDash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长方形">
            <a:extLst>
              <a:ext uri="{FF2B5EF4-FFF2-40B4-BE49-F238E27FC236}">
                <a16:creationId xmlns:a16="http://schemas.microsoft.com/office/drawing/2014/main" id="{97E4A682-454D-2B4E-6E37-05005B70EE1C}"/>
              </a:ext>
            </a:extLst>
          </p:cNvPr>
          <p:cNvSpPr/>
          <p:nvPr/>
        </p:nvSpPr>
        <p:spPr>
          <a:xfrm>
            <a:off x="2626009" y="3535900"/>
            <a:ext cx="1732922" cy="1659741"/>
          </a:xfrm>
          <a:custGeom>
            <a:avLst/>
            <a:gdLst>
              <a:gd name="connsiteX0" fmla="*/ 0 w 1732922"/>
              <a:gd name="connsiteY0" fmla="*/ 829871 h 1659741"/>
              <a:gd name="connsiteX1" fmla="*/ 866461 w 1732922"/>
              <a:gd name="connsiteY1" fmla="*/ 0 h 1659741"/>
              <a:gd name="connsiteX2" fmla="*/ 1732922 w 1732922"/>
              <a:gd name="connsiteY2" fmla="*/ 829871 h 1659741"/>
              <a:gd name="connsiteX3" fmla="*/ 866461 w 1732922"/>
              <a:gd name="connsiteY3" fmla="*/ 1659741 h 165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922" h="1659741">
                <a:moveTo>
                  <a:pt x="1732922" y="1659741"/>
                </a:moveTo>
                <a:lnTo>
                  <a:pt x="1732922" y="0"/>
                </a:lnTo>
                <a:lnTo>
                  <a:pt x="0" y="0"/>
                </a:lnTo>
                <a:lnTo>
                  <a:pt x="0" y="1659741"/>
                </a:lnTo>
                <a:lnTo>
                  <a:pt x="1732922" y="1659741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custDash>
              <a:ds d="600000" sp="400000"/>
            </a:custDash>
            <a:miter/>
          </a:ln>
        </p:spPr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29550A7-9CD0-8545-6E0A-EC355D741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7784" y="3838301"/>
            <a:ext cx="906551" cy="795218"/>
          </a:xfrm>
          <a:prstGeom prst="rect">
            <a:avLst/>
          </a:prstGeom>
        </p:spPr>
      </p:pic>
      <p:sp>
        <p:nvSpPr>
          <p:cNvPr id="25" name="长方形">
            <a:extLst>
              <a:ext uri="{FF2B5EF4-FFF2-40B4-BE49-F238E27FC236}">
                <a16:creationId xmlns:a16="http://schemas.microsoft.com/office/drawing/2014/main" id="{ADAB439B-621D-7A1A-03B9-EC39225DF19F}"/>
              </a:ext>
            </a:extLst>
          </p:cNvPr>
          <p:cNvSpPr/>
          <p:nvPr/>
        </p:nvSpPr>
        <p:spPr>
          <a:xfrm rot="5400000">
            <a:off x="2889217" y="2184632"/>
            <a:ext cx="452053" cy="263697"/>
          </a:xfrm>
          <a:custGeom>
            <a:avLst/>
            <a:gdLst>
              <a:gd name="connsiteX0" fmla="*/ 0 w 452053"/>
              <a:gd name="connsiteY0" fmla="*/ 131849 h 263697"/>
              <a:gd name="connsiteX1" fmla="*/ 226026 w 452053"/>
              <a:gd name="connsiteY1" fmla="*/ 0 h 263697"/>
              <a:gd name="connsiteX2" fmla="*/ 452053 w 452053"/>
              <a:gd name="connsiteY2" fmla="*/ 131849 h 263697"/>
              <a:gd name="connsiteX3" fmla="*/ 226026 w 452053"/>
              <a:gd name="connsiteY3" fmla="*/ 263697 h 26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053" h="263697">
                <a:moveTo>
                  <a:pt x="452053" y="263697"/>
                </a:moveTo>
                <a:lnTo>
                  <a:pt x="452053" y="0"/>
                </a:lnTo>
                <a:lnTo>
                  <a:pt x="0" y="0"/>
                </a:lnTo>
                <a:lnTo>
                  <a:pt x="0" y="263697"/>
                </a:lnTo>
                <a:lnTo>
                  <a:pt x="452053" y="263697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26" name="长方形">
            <a:extLst>
              <a:ext uri="{FF2B5EF4-FFF2-40B4-BE49-F238E27FC236}">
                <a16:creationId xmlns:a16="http://schemas.microsoft.com/office/drawing/2014/main" id="{E0292796-AD84-33B4-BFBD-5FE89096406F}"/>
              </a:ext>
            </a:extLst>
          </p:cNvPr>
          <p:cNvSpPr/>
          <p:nvPr/>
        </p:nvSpPr>
        <p:spPr>
          <a:xfrm rot="5400000">
            <a:off x="3272417" y="2184624"/>
            <a:ext cx="452053" cy="263697"/>
          </a:xfrm>
          <a:custGeom>
            <a:avLst/>
            <a:gdLst>
              <a:gd name="connsiteX0" fmla="*/ 0 w 452053"/>
              <a:gd name="connsiteY0" fmla="*/ 131849 h 263697"/>
              <a:gd name="connsiteX1" fmla="*/ 226026 w 452053"/>
              <a:gd name="connsiteY1" fmla="*/ 0 h 263697"/>
              <a:gd name="connsiteX2" fmla="*/ 452053 w 452053"/>
              <a:gd name="connsiteY2" fmla="*/ 131849 h 263697"/>
              <a:gd name="connsiteX3" fmla="*/ 226026 w 452053"/>
              <a:gd name="connsiteY3" fmla="*/ 263697 h 26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053" h="263697">
                <a:moveTo>
                  <a:pt x="452053" y="263697"/>
                </a:moveTo>
                <a:lnTo>
                  <a:pt x="452053" y="0"/>
                </a:lnTo>
                <a:lnTo>
                  <a:pt x="0" y="0"/>
                </a:lnTo>
                <a:lnTo>
                  <a:pt x="0" y="263697"/>
                </a:lnTo>
                <a:lnTo>
                  <a:pt x="452053" y="263697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27" name="长方形">
            <a:extLst>
              <a:ext uri="{FF2B5EF4-FFF2-40B4-BE49-F238E27FC236}">
                <a16:creationId xmlns:a16="http://schemas.microsoft.com/office/drawing/2014/main" id="{0345A702-AFC4-5B9F-9E85-49943FF96281}"/>
              </a:ext>
            </a:extLst>
          </p:cNvPr>
          <p:cNvSpPr/>
          <p:nvPr/>
        </p:nvSpPr>
        <p:spPr>
          <a:xfrm rot="5400000">
            <a:off x="3678378" y="2184632"/>
            <a:ext cx="452053" cy="263697"/>
          </a:xfrm>
          <a:custGeom>
            <a:avLst/>
            <a:gdLst>
              <a:gd name="connsiteX0" fmla="*/ 0 w 452053"/>
              <a:gd name="connsiteY0" fmla="*/ 131849 h 263697"/>
              <a:gd name="connsiteX1" fmla="*/ 226026 w 452053"/>
              <a:gd name="connsiteY1" fmla="*/ 0 h 263697"/>
              <a:gd name="connsiteX2" fmla="*/ 452053 w 452053"/>
              <a:gd name="connsiteY2" fmla="*/ 131849 h 263697"/>
              <a:gd name="connsiteX3" fmla="*/ 226026 w 452053"/>
              <a:gd name="connsiteY3" fmla="*/ 263697 h 26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053" h="263697">
                <a:moveTo>
                  <a:pt x="452053" y="263697"/>
                </a:moveTo>
                <a:lnTo>
                  <a:pt x="452053" y="0"/>
                </a:lnTo>
                <a:lnTo>
                  <a:pt x="0" y="0"/>
                </a:lnTo>
                <a:lnTo>
                  <a:pt x="0" y="263697"/>
                </a:lnTo>
                <a:lnTo>
                  <a:pt x="452053" y="263697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0" name="粗箭头">
            <a:extLst>
              <a:ext uri="{FF2B5EF4-FFF2-40B4-BE49-F238E27FC236}">
                <a16:creationId xmlns:a16="http://schemas.microsoft.com/office/drawing/2014/main" id="{C8705E72-1F72-43EA-2CB4-B307DBBDD1B8}"/>
              </a:ext>
            </a:extLst>
          </p:cNvPr>
          <p:cNvSpPr/>
          <p:nvPr/>
        </p:nvSpPr>
        <p:spPr>
          <a:xfrm rot="5400000">
            <a:off x="2798259" y="3191960"/>
            <a:ext cx="932376" cy="145728"/>
          </a:xfrm>
          <a:custGeom>
            <a:avLst/>
            <a:gdLst/>
            <a:ahLst/>
            <a:cxnLst/>
            <a:rect l="l" t="t" r="r" b="b"/>
            <a:pathLst>
              <a:path w="932376" h="145728">
                <a:moveTo>
                  <a:pt x="0" y="26231"/>
                </a:moveTo>
                <a:lnTo>
                  <a:pt x="859514" y="26231"/>
                </a:lnTo>
                <a:lnTo>
                  <a:pt x="859514" y="0"/>
                </a:lnTo>
                <a:lnTo>
                  <a:pt x="932376" y="72864"/>
                </a:lnTo>
                <a:lnTo>
                  <a:pt x="859514" y="145728"/>
                </a:lnTo>
                <a:lnTo>
                  <a:pt x="859514" y="119496"/>
                </a:lnTo>
                <a:lnTo>
                  <a:pt x="0" y="119496"/>
                </a:lnTo>
                <a:lnTo>
                  <a:pt x="0" y="2623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1" name="粗箭头">
            <a:extLst>
              <a:ext uri="{FF2B5EF4-FFF2-40B4-BE49-F238E27FC236}">
                <a16:creationId xmlns:a16="http://schemas.microsoft.com/office/drawing/2014/main" id="{8EE38919-13ED-43DE-9495-5073DA5DC8C7}"/>
              </a:ext>
            </a:extLst>
          </p:cNvPr>
          <p:cNvSpPr/>
          <p:nvPr/>
        </p:nvSpPr>
        <p:spPr>
          <a:xfrm rot="5400000">
            <a:off x="3167573" y="3191960"/>
            <a:ext cx="932376" cy="145728"/>
          </a:xfrm>
          <a:custGeom>
            <a:avLst/>
            <a:gdLst/>
            <a:ahLst/>
            <a:cxnLst/>
            <a:rect l="l" t="t" r="r" b="b"/>
            <a:pathLst>
              <a:path w="932376" h="145728">
                <a:moveTo>
                  <a:pt x="0" y="26231"/>
                </a:moveTo>
                <a:lnTo>
                  <a:pt x="859514" y="26231"/>
                </a:lnTo>
                <a:lnTo>
                  <a:pt x="859514" y="0"/>
                </a:lnTo>
                <a:lnTo>
                  <a:pt x="932376" y="72864"/>
                </a:lnTo>
                <a:lnTo>
                  <a:pt x="859514" y="145728"/>
                </a:lnTo>
                <a:lnTo>
                  <a:pt x="859514" y="119496"/>
                </a:lnTo>
                <a:lnTo>
                  <a:pt x="0" y="119496"/>
                </a:lnTo>
                <a:lnTo>
                  <a:pt x="0" y="2623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2" name="粗箭头">
            <a:extLst>
              <a:ext uri="{FF2B5EF4-FFF2-40B4-BE49-F238E27FC236}">
                <a16:creationId xmlns:a16="http://schemas.microsoft.com/office/drawing/2014/main" id="{0746F4D0-19E0-DA6C-6B35-118B5765F5AA}"/>
              </a:ext>
            </a:extLst>
          </p:cNvPr>
          <p:cNvSpPr/>
          <p:nvPr/>
        </p:nvSpPr>
        <p:spPr>
          <a:xfrm rot="5400000">
            <a:off x="3518017" y="3191960"/>
            <a:ext cx="932376" cy="145728"/>
          </a:xfrm>
          <a:custGeom>
            <a:avLst/>
            <a:gdLst/>
            <a:ahLst/>
            <a:cxnLst/>
            <a:rect l="l" t="t" r="r" b="b"/>
            <a:pathLst>
              <a:path w="932376" h="145728">
                <a:moveTo>
                  <a:pt x="0" y="26231"/>
                </a:moveTo>
                <a:lnTo>
                  <a:pt x="859514" y="26231"/>
                </a:lnTo>
                <a:lnTo>
                  <a:pt x="859514" y="0"/>
                </a:lnTo>
                <a:lnTo>
                  <a:pt x="932376" y="72864"/>
                </a:lnTo>
                <a:lnTo>
                  <a:pt x="859514" y="145728"/>
                </a:lnTo>
                <a:lnTo>
                  <a:pt x="859514" y="119496"/>
                </a:lnTo>
                <a:lnTo>
                  <a:pt x="0" y="119496"/>
                </a:lnTo>
                <a:lnTo>
                  <a:pt x="0" y="2623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6" name="长方形">
            <a:extLst>
              <a:ext uri="{FF2B5EF4-FFF2-40B4-BE49-F238E27FC236}">
                <a16:creationId xmlns:a16="http://schemas.microsoft.com/office/drawing/2014/main" id="{30E12E85-6A2D-A29A-0ABC-F2148DD52680}"/>
              </a:ext>
            </a:extLst>
          </p:cNvPr>
          <p:cNvSpPr/>
          <p:nvPr/>
        </p:nvSpPr>
        <p:spPr>
          <a:xfrm>
            <a:off x="4650384" y="1869372"/>
            <a:ext cx="62455" cy="4059548"/>
          </a:xfrm>
          <a:custGeom>
            <a:avLst/>
            <a:gdLst>
              <a:gd name="connsiteX0" fmla="*/ 0 w 62455"/>
              <a:gd name="connsiteY0" fmla="*/ 2029774 h 4059548"/>
              <a:gd name="connsiteX1" fmla="*/ 31227 w 62455"/>
              <a:gd name="connsiteY1" fmla="*/ 0 h 4059548"/>
              <a:gd name="connsiteX2" fmla="*/ 62455 w 62455"/>
              <a:gd name="connsiteY2" fmla="*/ 2029774 h 4059548"/>
              <a:gd name="connsiteX3" fmla="*/ 31227 w 62455"/>
              <a:gd name="connsiteY3" fmla="*/ 4059548 h 405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55" h="4059548">
                <a:moveTo>
                  <a:pt x="62455" y="4059548"/>
                </a:moveTo>
                <a:lnTo>
                  <a:pt x="62455" y="0"/>
                </a:lnTo>
                <a:lnTo>
                  <a:pt x="0" y="0"/>
                </a:lnTo>
                <a:lnTo>
                  <a:pt x="0" y="4059548"/>
                </a:lnTo>
                <a:lnTo>
                  <a:pt x="62455" y="4059548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7" name="长方形">
            <a:extLst>
              <a:ext uri="{FF2B5EF4-FFF2-40B4-BE49-F238E27FC236}">
                <a16:creationId xmlns:a16="http://schemas.microsoft.com/office/drawing/2014/main" id="{5D6D9EC4-703C-D115-56F4-A1D707F203AB}"/>
              </a:ext>
            </a:extLst>
          </p:cNvPr>
          <p:cNvSpPr/>
          <p:nvPr/>
        </p:nvSpPr>
        <p:spPr>
          <a:xfrm rot="5400000">
            <a:off x="3498443" y="3537541"/>
            <a:ext cx="2366336" cy="232470"/>
          </a:xfrm>
          <a:custGeom>
            <a:avLst/>
            <a:gdLst>
              <a:gd name="connsiteX0" fmla="*/ 0 w 2366336"/>
              <a:gd name="connsiteY0" fmla="*/ 116235 h 232470"/>
              <a:gd name="connsiteX1" fmla="*/ 1183168 w 2366336"/>
              <a:gd name="connsiteY1" fmla="*/ 0 h 232470"/>
              <a:gd name="connsiteX2" fmla="*/ 2366336 w 2366336"/>
              <a:gd name="connsiteY2" fmla="*/ 116235 h 232470"/>
              <a:gd name="connsiteX3" fmla="*/ 1183168 w 2366336"/>
              <a:gd name="connsiteY3" fmla="*/ 232470 h 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336" h="232470">
                <a:moveTo>
                  <a:pt x="2366336" y="232470"/>
                </a:moveTo>
                <a:lnTo>
                  <a:pt x="2366336" y="0"/>
                </a:lnTo>
                <a:lnTo>
                  <a:pt x="0" y="0"/>
                </a:lnTo>
                <a:lnTo>
                  <a:pt x="0" y="232470"/>
                </a:lnTo>
                <a:lnTo>
                  <a:pt x="2366336" y="232470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8" name="箭头">
            <a:extLst>
              <a:ext uri="{FF2B5EF4-FFF2-40B4-BE49-F238E27FC236}">
                <a16:creationId xmlns:a16="http://schemas.microsoft.com/office/drawing/2014/main" id="{791FD2CE-905B-E2D3-228A-E4DE5E7A3AC3}"/>
              </a:ext>
            </a:extLst>
          </p:cNvPr>
          <p:cNvSpPr/>
          <p:nvPr/>
        </p:nvSpPr>
        <p:spPr>
          <a:xfrm rot="-10800000">
            <a:off x="4414450" y="1862435"/>
            <a:ext cx="930922" cy="578691"/>
          </a:xfrm>
          <a:custGeom>
            <a:avLst/>
            <a:gdLst/>
            <a:ahLst/>
            <a:cxnLst/>
            <a:rect l="l" t="t" r="r" b="b"/>
            <a:pathLst>
              <a:path w="930922" h="578691">
                <a:moveTo>
                  <a:pt x="0" y="289346"/>
                </a:moveTo>
                <a:lnTo>
                  <a:pt x="260411" y="0"/>
                </a:lnTo>
                <a:lnTo>
                  <a:pt x="260411" y="173608"/>
                </a:lnTo>
                <a:lnTo>
                  <a:pt x="815184" y="173608"/>
                </a:lnTo>
                <a:cubicBezTo>
                  <a:pt x="879104" y="173608"/>
                  <a:pt x="930922" y="225425"/>
                  <a:pt x="930922" y="289346"/>
                </a:cubicBezTo>
                <a:cubicBezTo>
                  <a:pt x="930922" y="353266"/>
                  <a:pt x="879104" y="405084"/>
                  <a:pt x="815184" y="405084"/>
                </a:cubicBezTo>
                <a:lnTo>
                  <a:pt x="260411" y="405084"/>
                </a:lnTo>
                <a:lnTo>
                  <a:pt x="260411" y="578691"/>
                </a:lnTo>
                <a:lnTo>
                  <a:pt x="0" y="289346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9" name="箭头">
            <a:extLst>
              <a:ext uri="{FF2B5EF4-FFF2-40B4-BE49-F238E27FC236}">
                <a16:creationId xmlns:a16="http://schemas.microsoft.com/office/drawing/2014/main" id="{4EFB67E7-9ABE-EBA9-C5E8-5E889C2DB7DE}"/>
              </a:ext>
            </a:extLst>
          </p:cNvPr>
          <p:cNvSpPr/>
          <p:nvPr/>
        </p:nvSpPr>
        <p:spPr>
          <a:xfrm rot="-10800000">
            <a:off x="4414451" y="4738823"/>
            <a:ext cx="930920" cy="614137"/>
          </a:xfrm>
          <a:custGeom>
            <a:avLst/>
            <a:gdLst/>
            <a:ahLst/>
            <a:cxnLst/>
            <a:rect l="l" t="t" r="r" b="b"/>
            <a:pathLst>
              <a:path w="930920" h="614137">
                <a:moveTo>
                  <a:pt x="0" y="307068"/>
                </a:moveTo>
                <a:lnTo>
                  <a:pt x="276362" y="0"/>
                </a:lnTo>
                <a:lnTo>
                  <a:pt x="276362" y="184241"/>
                </a:lnTo>
                <a:lnTo>
                  <a:pt x="808093" y="184241"/>
                </a:lnTo>
                <a:cubicBezTo>
                  <a:pt x="875928" y="184241"/>
                  <a:pt x="930920" y="239233"/>
                  <a:pt x="930920" y="307068"/>
                </a:cubicBezTo>
                <a:cubicBezTo>
                  <a:pt x="930920" y="374905"/>
                  <a:pt x="875928" y="429896"/>
                  <a:pt x="808093" y="429896"/>
                </a:cubicBezTo>
                <a:lnTo>
                  <a:pt x="276362" y="429896"/>
                </a:lnTo>
                <a:lnTo>
                  <a:pt x="276362" y="614137"/>
                </a:lnTo>
                <a:lnTo>
                  <a:pt x="0" y="307068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40" name="箭头">
            <a:extLst>
              <a:ext uri="{FF2B5EF4-FFF2-40B4-BE49-F238E27FC236}">
                <a16:creationId xmlns:a16="http://schemas.microsoft.com/office/drawing/2014/main" id="{DE6727AE-918A-47E4-F994-13EC38854A3D}"/>
              </a:ext>
            </a:extLst>
          </p:cNvPr>
          <p:cNvSpPr/>
          <p:nvPr/>
        </p:nvSpPr>
        <p:spPr>
          <a:xfrm rot="-10800000">
            <a:off x="4275655" y="5161131"/>
            <a:ext cx="3192123" cy="677584"/>
          </a:xfrm>
          <a:custGeom>
            <a:avLst/>
            <a:gdLst/>
            <a:ahLst/>
            <a:cxnLst/>
            <a:rect l="l" t="t" r="r" b="b"/>
            <a:pathLst>
              <a:path w="3192123" h="677584">
                <a:moveTo>
                  <a:pt x="0" y="338792"/>
                </a:moveTo>
                <a:lnTo>
                  <a:pt x="304913" y="0"/>
                </a:lnTo>
                <a:lnTo>
                  <a:pt x="304913" y="203276"/>
                </a:lnTo>
                <a:lnTo>
                  <a:pt x="3056606" y="203276"/>
                </a:lnTo>
                <a:cubicBezTo>
                  <a:pt x="3056606" y="203276"/>
                  <a:pt x="3056606" y="203276"/>
                  <a:pt x="3056606" y="203276"/>
                </a:cubicBezTo>
                <a:cubicBezTo>
                  <a:pt x="3131450" y="203276"/>
                  <a:pt x="3192123" y="263949"/>
                  <a:pt x="3192123" y="338792"/>
                </a:cubicBezTo>
                <a:cubicBezTo>
                  <a:pt x="3192123" y="413636"/>
                  <a:pt x="3131450" y="474309"/>
                  <a:pt x="3056606" y="474309"/>
                </a:cubicBezTo>
                <a:cubicBezTo>
                  <a:pt x="3056606" y="474309"/>
                  <a:pt x="3056606" y="474309"/>
                  <a:pt x="3056606" y="474309"/>
                </a:cubicBezTo>
                <a:lnTo>
                  <a:pt x="304913" y="474309"/>
                </a:lnTo>
                <a:lnTo>
                  <a:pt x="304913" y="677584"/>
                </a:lnTo>
                <a:lnTo>
                  <a:pt x="0" y="338792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45" name="长方形">
            <a:extLst>
              <a:ext uri="{FF2B5EF4-FFF2-40B4-BE49-F238E27FC236}">
                <a16:creationId xmlns:a16="http://schemas.microsoft.com/office/drawing/2014/main" id="{A6DFC1C5-8F38-5798-62AD-2A938F7CD7F6}"/>
              </a:ext>
            </a:extLst>
          </p:cNvPr>
          <p:cNvSpPr/>
          <p:nvPr/>
        </p:nvSpPr>
        <p:spPr>
          <a:xfrm>
            <a:off x="4858167" y="1170347"/>
            <a:ext cx="2609612" cy="449980"/>
          </a:xfrm>
          <a:custGeom>
            <a:avLst/>
            <a:gdLst>
              <a:gd name="connsiteX0" fmla="*/ 0 w 4774708"/>
              <a:gd name="connsiteY0" fmla="*/ 181502 h 363003"/>
              <a:gd name="connsiteX1" fmla="*/ 2387354 w 4774708"/>
              <a:gd name="connsiteY1" fmla="*/ 0 h 363003"/>
              <a:gd name="connsiteX2" fmla="*/ 4774708 w 4774708"/>
              <a:gd name="connsiteY2" fmla="*/ 181502 h 363003"/>
              <a:gd name="connsiteX3" fmla="*/ 2387354 w 4774708"/>
              <a:gd name="connsiteY3" fmla="*/ 363003 h 3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4708" h="363003">
                <a:moveTo>
                  <a:pt x="4774708" y="363003"/>
                </a:moveTo>
                <a:lnTo>
                  <a:pt x="4774708" y="0"/>
                </a:lnTo>
                <a:lnTo>
                  <a:pt x="0" y="0"/>
                </a:lnTo>
                <a:lnTo>
                  <a:pt x="0" y="363003"/>
                </a:lnTo>
                <a:lnTo>
                  <a:pt x="4774708" y="363003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F528814-41B8-ED83-EF1F-3F9C51AB7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0029" y="2397187"/>
            <a:ext cx="831904" cy="83190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C88FAA6-EE3E-9859-8268-5A81A2938D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428" y="2390248"/>
            <a:ext cx="794565" cy="79456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FFF81A2-BFEC-CBAE-E509-A4AB96B723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0027" y="3623382"/>
            <a:ext cx="811908" cy="811908"/>
          </a:xfrm>
          <a:prstGeom prst="rect">
            <a:avLst/>
          </a:prstGeom>
        </p:spPr>
      </p:pic>
      <p:sp>
        <p:nvSpPr>
          <p:cNvPr id="54" name="长方形">
            <a:extLst>
              <a:ext uri="{FF2B5EF4-FFF2-40B4-BE49-F238E27FC236}">
                <a16:creationId xmlns:a16="http://schemas.microsoft.com/office/drawing/2014/main" id="{01B81CFF-2B9F-F748-2E60-E5BAE6D0CFA0}"/>
              </a:ext>
            </a:extLst>
          </p:cNvPr>
          <p:cNvSpPr/>
          <p:nvPr/>
        </p:nvSpPr>
        <p:spPr>
          <a:xfrm>
            <a:off x="7502504" y="1862441"/>
            <a:ext cx="62455" cy="4035266"/>
          </a:xfrm>
          <a:custGeom>
            <a:avLst/>
            <a:gdLst>
              <a:gd name="connsiteX0" fmla="*/ 0 w 62455"/>
              <a:gd name="connsiteY0" fmla="*/ 2017633 h 4035266"/>
              <a:gd name="connsiteX1" fmla="*/ 31227 w 62455"/>
              <a:gd name="connsiteY1" fmla="*/ 0 h 4035266"/>
              <a:gd name="connsiteX2" fmla="*/ 62455 w 62455"/>
              <a:gd name="connsiteY2" fmla="*/ 2017633 h 4035266"/>
              <a:gd name="connsiteX3" fmla="*/ 31227 w 62455"/>
              <a:gd name="connsiteY3" fmla="*/ 4035266 h 403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55" h="4035266">
                <a:moveTo>
                  <a:pt x="62455" y="4035266"/>
                </a:moveTo>
                <a:lnTo>
                  <a:pt x="62455" y="0"/>
                </a:lnTo>
                <a:lnTo>
                  <a:pt x="0" y="0"/>
                </a:lnTo>
                <a:lnTo>
                  <a:pt x="0" y="4035266"/>
                </a:lnTo>
                <a:lnTo>
                  <a:pt x="62455" y="4035266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2B9F619B-8093-FB3F-19D7-A3A9A6DFE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428" y="3549650"/>
            <a:ext cx="959378" cy="959378"/>
          </a:xfrm>
          <a:prstGeom prst="rect">
            <a:avLst/>
          </a:prstGeom>
        </p:spPr>
      </p:pic>
      <p:sp>
        <p:nvSpPr>
          <p:cNvPr id="58" name="长方形">
            <a:extLst>
              <a:ext uri="{FF2B5EF4-FFF2-40B4-BE49-F238E27FC236}">
                <a16:creationId xmlns:a16="http://schemas.microsoft.com/office/drawing/2014/main" id="{87F3BB4D-3EB7-94E5-9FB0-C8E7652C587C}"/>
              </a:ext>
            </a:extLst>
          </p:cNvPr>
          <p:cNvSpPr/>
          <p:nvPr/>
        </p:nvSpPr>
        <p:spPr>
          <a:xfrm rot="5400000">
            <a:off x="6350556" y="3537541"/>
            <a:ext cx="2366336" cy="232470"/>
          </a:xfrm>
          <a:custGeom>
            <a:avLst/>
            <a:gdLst>
              <a:gd name="connsiteX0" fmla="*/ 0 w 2366336"/>
              <a:gd name="connsiteY0" fmla="*/ 116235 h 232470"/>
              <a:gd name="connsiteX1" fmla="*/ 1183168 w 2366336"/>
              <a:gd name="connsiteY1" fmla="*/ 0 h 232470"/>
              <a:gd name="connsiteX2" fmla="*/ 2366336 w 2366336"/>
              <a:gd name="connsiteY2" fmla="*/ 116235 h 232470"/>
              <a:gd name="connsiteX3" fmla="*/ 1183168 w 2366336"/>
              <a:gd name="connsiteY3" fmla="*/ 232470 h 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336" h="232470">
                <a:moveTo>
                  <a:pt x="2366336" y="232470"/>
                </a:moveTo>
                <a:lnTo>
                  <a:pt x="2366336" y="0"/>
                </a:lnTo>
                <a:lnTo>
                  <a:pt x="0" y="0"/>
                </a:lnTo>
                <a:lnTo>
                  <a:pt x="0" y="232470"/>
                </a:lnTo>
                <a:lnTo>
                  <a:pt x="2366336" y="232470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60" name="长方形">
            <a:extLst>
              <a:ext uri="{FF2B5EF4-FFF2-40B4-BE49-F238E27FC236}">
                <a16:creationId xmlns:a16="http://schemas.microsoft.com/office/drawing/2014/main" id="{D60C2423-7C3E-1CE5-EF6D-07DCD06BAE88}"/>
              </a:ext>
            </a:extLst>
          </p:cNvPr>
          <p:cNvSpPr/>
          <p:nvPr/>
        </p:nvSpPr>
        <p:spPr>
          <a:xfrm>
            <a:off x="5203034" y="5728787"/>
            <a:ext cx="1720016" cy="351209"/>
          </a:xfrm>
          <a:custGeom>
            <a:avLst/>
            <a:gdLst>
              <a:gd name="connsiteX0" fmla="*/ 0 w 1337364"/>
              <a:gd name="connsiteY0" fmla="*/ 189691 h 379381"/>
              <a:gd name="connsiteX1" fmla="*/ 668682 w 1337364"/>
              <a:gd name="connsiteY1" fmla="*/ 0 h 379381"/>
              <a:gd name="connsiteX2" fmla="*/ 1337364 w 1337364"/>
              <a:gd name="connsiteY2" fmla="*/ 189691 h 379381"/>
              <a:gd name="connsiteX3" fmla="*/ 668682 w 1337364"/>
              <a:gd name="connsiteY3" fmla="*/ 379381 h 37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64" h="379381">
                <a:moveTo>
                  <a:pt x="1337364" y="379381"/>
                </a:moveTo>
                <a:lnTo>
                  <a:pt x="1337364" y="0"/>
                </a:lnTo>
                <a:lnTo>
                  <a:pt x="0" y="0"/>
                </a:lnTo>
                <a:lnTo>
                  <a:pt x="0" y="379381"/>
                </a:lnTo>
                <a:lnTo>
                  <a:pt x="1337364" y="37938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62" name="长方形">
            <a:extLst>
              <a:ext uri="{FF2B5EF4-FFF2-40B4-BE49-F238E27FC236}">
                <a16:creationId xmlns:a16="http://schemas.microsoft.com/office/drawing/2014/main" id="{CAE83B22-A58E-5476-C90D-B241D5C9ACF0}"/>
              </a:ext>
            </a:extLst>
          </p:cNvPr>
          <p:cNvSpPr/>
          <p:nvPr/>
        </p:nvSpPr>
        <p:spPr>
          <a:xfrm>
            <a:off x="9438574" y="1862441"/>
            <a:ext cx="62455" cy="4035266"/>
          </a:xfrm>
          <a:custGeom>
            <a:avLst/>
            <a:gdLst>
              <a:gd name="connsiteX0" fmla="*/ 0 w 62455"/>
              <a:gd name="connsiteY0" fmla="*/ 2017633 h 4035266"/>
              <a:gd name="connsiteX1" fmla="*/ 31227 w 62455"/>
              <a:gd name="connsiteY1" fmla="*/ 0 h 4035266"/>
              <a:gd name="connsiteX2" fmla="*/ 62455 w 62455"/>
              <a:gd name="connsiteY2" fmla="*/ 2017633 h 4035266"/>
              <a:gd name="connsiteX3" fmla="*/ 31227 w 62455"/>
              <a:gd name="connsiteY3" fmla="*/ 4035266 h 403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55" h="4035266">
                <a:moveTo>
                  <a:pt x="62455" y="4035266"/>
                </a:moveTo>
                <a:lnTo>
                  <a:pt x="62455" y="0"/>
                </a:lnTo>
                <a:lnTo>
                  <a:pt x="0" y="0"/>
                </a:lnTo>
                <a:lnTo>
                  <a:pt x="0" y="4035266"/>
                </a:lnTo>
                <a:lnTo>
                  <a:pt x="62455" y="4035266"/>
                </a:lnTo>
                <a:close/>
              </a:path>
            </a:pathLst>
          </a:custGeom>
          <a:solidFill>
            <a:srgbClr val="FF000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63" name="长方形">
            <a:extLst>
              <a:ext uri="{FF2B5EF4-FFF2-40B4-BE49-F238E27FC236}">
                <a16:creationId xmlns:a16="http://schemas.microsoft.com/office/drawing/2014/main" id="{16A4CB70-D56C-A0CF-127D-27B3A55795A2}"/>
              </a:ext>
            </a:extLst>
          </p:cNvPr>
          <p:cNvSpPr/>
          <p:nvPr/>
        </p:nvSpPr>
        <p:spPr>
          <a:xfrm rot="5400000">
            <a:off x="8286633" y="3537541"/>
            <a:ext cx="2366336" cy="232470"/>
          </a:xfrm>
          <a:custGeom>
            <a:avLst/>
            <a:gdLst>
              <a:gd name="connsiteX0" fmla="*/ 0 w 2366336"/>
              <a:gd name="connsiteY0" fmla="*/ 116235 h 232470"/>
              <a:gd name="connsiteX1" fmla="*/ 1183168 w 2366336"/>
              <a:gd name="connsiteY1" fmla="*/ 0 h 232470"/>
              <a:gd name="connsiteX2" fmla="*/ 2366336 w 2366336"/>
              <a:gd name="connsiteY2" fmla="*/ 116235 h 232470"/>
              <a:gd name="connsiteX3" fmla="*/ 1183168 w 2366336"/>
              <a:gd name="connsiteY3" fmla="*/ 232470 h 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336" h="232470">
                <a:moveTo>
                  <a:pt x="2366336" y="232470"/>
                </a:moveTo>
                <a:lnTo>
                  <a:pt x="2366336" y="0"/>
                </a:lnTo>
                <a:lnTo>
                  <a:pt x="0" y="0"/>
                </a:lnTo>
                <a:lnTo>
                  <a:pt x="0" y="232470"/>
                </a:lnTo>
                <a:lnTo>
                  <a:pt x="2366336" y="232470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C820AFB4-6B71-35C2-AB41-D3D983FF1A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91520" y="1827741"/>
            <a:ext cx="666183" cy="666183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B4EEE19-0380-9A7E-F9C7-7AFFD8B1E3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80599" y="2788962"/>
            <a:ext cx="596788" cy="59678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221E9AB-61A4-BF97-56C8-F6B42344D7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0147" y="3826910"/>
            <a:ext cx="533372" cy="533372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A9AA6DD-8DC2-2244-33CB-8F22BD92ED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7900" y="4804752"/>
            <a:ext cx="499638" cy="499638"/>
          </a:xfrm>
          <a:prstGeom prst="rect">
            <a:avLst/>
          </a:prstGeom>
        </p:spPr>
      </p:pic>
      <p:sp>
        <p:nvSpPr>
          <p:cNvPr id="73" name="长方形">
            <a:extLst>
              <a:ext uri="{FF2B5EF4-FFF2-40B4-BE49-F238E27FC236}">
                <a16:creationId xmlns:a16="http://schemas.microsoft.com/office/drawing/2014/main" id="{AD50A045-E00B-5D64-DAE4-739976E181D9}"/>
              </a:ext>
            </a:extLst>
          </p:cNvPr>
          <p:cNvSpPr/>
          <p:nvPr/>
        </p:nvSpPr>
        <p:spPr>
          <a:xfrm>
            <a:off x="9883188" y="2292899"/>
            <a:ext cx="1814538" cy="682098"/>
          </a:xfrm>
          <a:custGeom>
            <a:avLst/>
            <a:gdLst>
              <a:gd name="connsiteX0" fmla="*/ 0 w 1814538"/>
              <a:gd name="connsiteY0" fmla="*/ 341049 h 682098"/>
              <a:gd name="connsiteX1" fmla="*/ 907269 w 1814538"/>
              <a:gd name="connsiteY1" fmla="*/ 0 h 682098"/>
              <a:gd name="connsiteX2" fmla="*/ 1814538 w 1814538"/>
              <a:gd name="connsiteY2" fmla="*/ 341049 h 682098"/>
              <a:gd name="connsiteX3" fmla="*/ 907269 w 1814538"/>
              <a:gd name="connsiteY3" fmla="*/ 682098 h 68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538" h="682098">
                <a:moveTo>
                  <a:pt x="1814538" y="682098"/>
                </a:moveTo>
                <a:lnTo>
                  <a:pt x="1814538" y="0"/>
                </a:lnTo>
                <a:lnTo>
                  <a:pt x="0" y="0"/>
                </a:lnTo>
                <a:lnTo>
                  <a:pt x="0" y="682098"/>
                </a:lnTo>
                <a:lnTo>
                  <a:pt x="1814538" y="682098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4" name="长方形">
            <a:extLst>
              <a:ext uri="{FF2B5EF4-FFF2-40B4-BE49-F238E27FC236}">
                <a16:creationId xmlns:a16="http://schemas.microsoft.com/office/drawing/2014/main" id="{E912C43F-9C38-5C0E-C2C8-09C7A649D9A9}"/>
              </a:ext>
            </a:extLst>
          </p:cNvPr>
          <p:cNvSpPr/>
          <p:nvPr/>
        </p:nvSpPr>
        <p:spPr>
          <a:xfrm>
            <a:off x="9883188" y="3170532"/>
            <a:ext cx="1814538" cy="682098"/>
          </a:xfrm>
          <a:custGeom>
            <a:avLst/>
            <a:gdLst>
              <a:gd name="connsiteX0" fmla="*/ 0 w 1814538"/>
              <a:gd name="connsiteY0" fmla="*/ 341049 h 682098"/>
              <a:gd name="connsiteX1" fmla="*/ 907269 w 1814538"/>
              <a:gd name="connsiteY1" fmla="*/ 0 h 682098"/>
              <a:gd name="connsiteX2" fmla="*/ 1814538 w 1814538"/>
              <a:gd name="connsiteY2" fmla="*/ 341049 h 682098"/>
              <a:gd name="connsiteX3" fmla="*/ 907269 w 1814538"/>
              <a:gd name="connsiteY3" fmla="*/ 682098 h 68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538" h="682098">
                <a:moveTo>
                  <a:pt x="1814538" y="682098"/>
                </a:moveTo>
                <a:lnTo>
                  <a:pt x="1814538" y="0"/>
                </a:lnTo>
                <a:lnTo>
                  <a:pt x="0" y="0"/>
                </a:lnTo>
                <a:lnTo>
                  <a:pt x="0" y="682098"/>
                </a:lnTo>
                <a:lnTo>
                  <a:pt x="1814538" y="682098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</p:sp>
      <p:sp>
        <p:nvSpPr>
          <p:cNvPr id="75" name="长方形">
            <a:extLst>
              <a:ext uri="{FF2B5EF4-FFF2-40B4-BE49-F238E27FC236}">
                <a16:creationId xmlns:a16="http://schemas.microsoft.com/office/drawing/2014/main" id="{EA0BCF11-216C-641B-21E2-F990DA512F78}"/>
              </a:ext>
            </a:extLst>
          </p:cNvPr>
          <p:cNvSpPr/>
          <p:nvPr/>
        </p:nvSpPr>
        <p:spPr>
          <a:xfrm>
            <a:off x="7754430" y="5663909"/>
            <a:ext cx="1460347" cy="444259"/>
          </a:xfrm>
          <a:custGeom>
            <a:avLst/>
            <a:gdLst>
              <a:gd name="connsiteX0" fmla="*/ 0 w 1337364"/>
              <a:gd name="connsiteY0" fmla="*/ 189691 h 379381"/>
              <a:gd name="connsiteX1" fmla="*/ 668682 w 1337364"/>
              <a:gd name="connsiteY1" fmla="*/ 0 h 379381"/>
              <a:gd name="connsiteX2" fmla="*/ 1337364 w 1337364"/>
              <a:gd name="connsiteY2" fmla="*/ 189691 h 379381"/>
              <a:gd name="connsiteX3" fmla="*/ 668682 w 1337364"/>
              <a:gd name="connsiteY3" fmla="*/ 379381 h 37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64" h="379381">
                <a:moveTo>
                  <a:pt x="1337364" y="379381"/>
                </a:moveTo>
                <a:lnTo>
                  <a:pt x="1337364" y="0"/>
                </a:lnTo>
                <a:lnTo>
                  <a:pt x="0" y="0"/>
                </a:lnTo>
                <a:lnTo>
                  <a:pt x="0" y="379381"/>
                </a:lnTo>
                <a:lnTo>
                  <a:pt x="1337364" y="379381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79" name="转弯箭头">
            <a:extLst>
              <a:ext uri="{FF2B5EF4-FFF2-40B4-BE49-F238E27FC236}">
                <a16:creationId xmlns:a16="http://schemas.microsoft.com/office/drawing/2014/main" id="{954AE842-4027-2636-99CD-E79B037BE8EE}"/>
              </a:ext>
            </a:extLst>
          </p:cNvPr>
          <p:cNvSpPr/>
          <p:nvPr/>
        </p:nvSpPr>
        <p:spPr>
          <a:xfrm rot="5400000">
            <a:off x="5334647" y="863960"/>
            <a:ext cx="2495528" cy="8984952"/>
          </a:xfrm>
          <a:custGeom>
            <a:avLst/>
            <a:gdLst/>
            <a:ahLst/>
            <a:cxnLst/>
            <a:rect l="l" t="t" r="r" b="b"/>
            <a:pathLst>
              <a:path w="2495528" h="5359672">
                <a:moveTo>
                  <a:pt x="0" y="228000"/>
                </a:moveTo>
                <a:lnTo>
                  <a:pt x="1071691" y="228000"/>
                </a:lnTo>
                <a:cubicBezTo>
                  <a:pt x="1669173" y="228000"/>
                  <a:pt x="2153528" y="712355"/>
                  <a:pt x="2153528" y="1309837"/>
                </a:cubicBezTo>
                <a:lnTo>
                  <a:pt x="2153528" y="5131672"/>
                </a:lnTo>
                <a:lnTo>
                  <a:pt x="2039528" y="5131672"/>
                </a:lnTo>
                <a:lnTo>
                  <a:pt x="2267528" y="5359672"/>
                </a:lnTo>
                <a:lnTo>
                  <a:pt x="2495528" y="5131672"/>
                </a:lnTo>
                <a:lnTo>
                  <a:pt x="2381528" y="5131672"/>
                </a:lnTo>
                <a:lnTo>
                  <a:pt x="2381528" y="1309837"/>
                </a:lnTo>
                <a:cubicBezTo>
                  <a:pt x="2381528" y="586434"/>
                  <a:pt x="1795094" y="0"/>
                  <a:pt x="1071691" y="0"/>
                </a:cubicBezTo>
                <a:lnTo>
                  <a:pt x="0" y="0"/>
                </a:lnTo>
                <a:lnTo>
                  <a:pt x="0" y="228000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91D8DF-D067-57C0-7079-C971245161CD}"/>
              </a:ext>
            </a:extLst>
          </p:cNvPr>
          <p:cNvSpPr/>
          <p:nvPr/>
        </p:nvSpPr>
        <p:spPr>
          <a:xfrm>
            <a:off x="1144454" y="2459032"/>
            <a:ext cx="11079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外部数据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B2DA5D2-70DB-7060-CF47-D313006F4381}"/>
              </a:ext>
            </a:extLst>
          </p:cNvPr>
          <p:cNvSpPr/>
          <p:nvPr/>
        </p:nvSpPr>
        <p:spPr>
          <a:xfrm>
            <a:off x="1151860" y="3525605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F300509-01FE-3320-846A-31058D9B4B16}"/>
              </a:ext>
            </a:extLst>
          </p:cNvPr>
          <p:cNvSpPr/>
          <p:nvPr/>
        </p:nvSpPr>
        <p:spPr>
          <a:xfrm>
            <a:off x="1160278" y="4451799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体检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D450430-28FC-0940-9AFC-4FCF8BA74F0C}"/>
              </a:ext>
            </a:extLst>
          </p:cNvPr>
          <p:cNvSpPr/>
          <p:nvPr/>
        </p:nvSpPr>
        <p:spPr>
          <a:xfrm>
            <a:off x="1291221" y="5769257"/>
            <a:ext cx="80502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数据源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4FCF2B54-99E2-C256-4CA5-694FCC310F6A}"/>
              </a:ext>
            </a:extLst>
          </p:cNvPr>
          <p:cNvSpPr/>
          <p:nvPr/>
        </p:nvSpPr>
        <p:spPr>
          <a:xfrm>
            <a:off x="1449802" y="5239074"/>
            <a:ext cx="4090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C1459B9-B35E-E905-4FBB-BAB708AB5821}"/>
              </a:ext>
            </a:extLst>
          </p:cNvPr>
          <p:cNvSpPr/>
          <p:nvPr/>
        </p:nvSpPr>
        <p:spPr>
          <a:xfrm>
            <a:off x="2874291" y="4721666"/>
            <a:ext cx="13468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区块链存储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28DF769-78D7-A78A-B5A2-956793B29A18}"/>
              </a:ext>
            </a:extLst>
          </p:cNvPr>
          <p:cNvSpPr/>
          <p:nvPr/>
        </p:nvSpPr>
        <p:spPr>
          <a:xfrm>
            <a:off x="2921231" y="3051496"/>
            <a:ext cx="364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79D82C9-E1E2-C0B2-82EF-A30409A1A66F}"/>
              </a:ext>
            </a:extLst>
          </p:cNvPr>
          <p:cNvSpPr/>
          <p:nvPr/>
        </p:nvSpPr>
        <p:spPr>
          <a:xfrm>
            <a:off x="3283589" y="3052632"/>
            <a:ext cx="364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滤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44F5CC0-747F-DF90-CDAB-1CC33E84F110}"/>
              </a:ext>
            </a:extLst>
          </p:cNvPr>
          <p:cNvSpPr/>
          <p:nvPr/>
        </p:nvSpPr>
        <p:spPr>
          <a:xfrm>
            <a:off x="3653246" y="3062221"/>
            <a:ext cx="364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换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6854B7D-A25A-AB4C-B2EE-D5919D8BDC79}"/>
              </a:ext>
            </a:extLst>
          </p:cNvPr>
          <p:cNvSpPr/>
          <p:nvPr/>
        </p:nvSpPr>
        <p:spPr>
          <a:xfrm>
            <a:off x="2653815" y="5741442"/>
            <a:ext cx="163217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数据存储与管理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34D2DA7-74ED-F136-5702-F766A9486E48}"/>
              </a:ext>
            </a:extLst>
          </p:cNvPr>
          <p:cNvSpPr/>
          <p:nvPr/>
        </p:nvSpPr>
        <p:spPr>
          <a:xfrm>
            <a:off x="2601272" y="2028057"/>
            <a:ext cx="3257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</a:t>
            </a:r>
            <a:endParaRPr lang="en-US" altLang="zh-CN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据</a:t>
            </a:r>
            <a:endParaRPr lang="en-US" altLang="zh-CN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</a:t>
            </a:r>
            <a:endParaRPr lang="en-US" altLang="zh-CN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载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1E0E337-1E64-4CDE-036E-701BF28253E9}"/>
              </a:ext>
            </a:extLst>
          </p:cNvPr>
          <p:cNvSpPr/>
          <p:nvPr/>
        </p:nvSpPr>
        <p:spPr>
          <a:xfrm>
            <a:off x="2540438" y="2691312"/>
            <a:ext cx="466794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</a:t>
            </a:r>
          </a:p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处理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0998A9E-5447-FDF5-E34B-47B799DDED6F}"/>
              </a:ext>
            </a:extLst>
          </p:cNvPr>
          <p:cNvSpPr/>
          <p:nvPr/>
        </p:nvSpPr>
        <p:spPr>
          <a:xfrm>
            <a:off x="3985360" y="2071595"/>
            <a:ext cx="4090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3A73C97-F080-2112-3478-93F0BCF269B3}"/>
              </a:ext>
            </a:extLst>
          </p:cNvPr>
          <p:cNvSpPr/>
          <p:nvPr/>
        </p:nvSpPr>
        <p:spPr>
          <a:xfrm>
            <a:off x="4973230" y="4425812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数据共享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FA2CA66-4183-23F6-6B71-F77510961908}"/>
              </a:ext>
            </a:extLst>
          </p:cNvPr>
          <p:cNvSpPr/>
          <p:nvPr/>
        </p:nvSpPr>
        <p:spPr>
          <a:xfrm>
            <a:off x="5451347" y="5744254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数据共享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BA0BBB5-7FD2-47DA-27E8-F9C4DB9FC2F2}"/>
              </a:ext>
            </a:extLst>
          </p:cNvPr>
          <p:cNvSpPr/>
          <p:nvPr/>
        </p:nvSpPr>
        <p:spPr>
          <a:xfrm>
            <a:off x="706622" y="2279110"/>
            <a:ext cx="415498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</a:t>
            </a:r>
            <a:endParaRPr lang="en-US" altLang="zh-CN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</a:t>
            </a:r>
            <a:endParaRPr lang="en-US" altLang="zh-CN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疗</a:t>
            </a:r>
            <a:endParaRPr lang="en-US" altLang="zh-CN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统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0FE7EFC-74A4-48FD-7BB1-8F847EEF08F2}"/>
              </a:ext>
            </a:extLst>
          </p:cNvPr>
          <p:cNvSpPr/>
          <p:nvPr/>
        </p:nvSpPr>
        <p:spPr>
          <a:xfrm>
            <a:off x="6194940" y="3184813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递推授权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7478E92-C78A-756E-DB80-355A75CC0D8B}"/>
              </a:ext>
            </a:extLst>
          </p:cNvPr>
          <p:cNvSpPr/>
          <p:nvPr/>
        </p:nvSpPr>
        <p:spPr>
          <a:xfrm>
            <a:off x="7936229" y="5697774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结果展示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A0A54FA-C7F9-58D4-EF09-D37A9442E1FF}"/>
              </a:ext>
            </a:extLst>
          </p:cNvPr>
          <p:cNvSpPr/>
          <p:nvPr/>
        </p:nvSpPr>
        <p:spPr>
          <a:xfrm>
            <a:off x="2084652" y="1207185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数据透明可靠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9325D49-7425-D9C2-B417-EF88C62C9FAC}"/>
              </a:ext>
            </a:extLst>
          </p:cNvPr>
          <p:cNvSpPr/>
          <p:nvPr/>
        </p:nvSpPr>
        <p:spPr>
          <a:xfrm>
            <a:off x="4758360" y="3181991"/>
            <a:ext cx="160338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安全防护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FAC245E-DAFA-9DB3-9ADF-20F98DBDD09F}"/>
              </a:ext>
            </a:extLst>
          </p:cNvPr>
          <p:cNvSpPr/>
          <p:nvPr/>
        </p:nvSpPr>
        <p:spPr>
          <a:xfrm>
            <a:off x="5332595" y="1227308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共享简易高效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E7C09F6-D938-2710-B22F-DF13D1B334BD}"/>
              </a:ext>
            </a:extLst>
          </p:cNvPr>
          <p:cNvSpPr/>
          <p:nvPr/>
        </p:nvSpPr>
        <p:spPr>
          <a:xfrm>
            <a:off x="6214948" y="4426739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科研应用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C34F277E-285A-6FA8-B836-CF3F35DFB446}"/>
              </a:ext>
            </a:extLst>
          </p:cNvPr>
          <p:cNvSpPr/>
          <p:nvPr/>
        </p:nvSpPr>
        <p:spPr>
          <a:xfrm>
            <a:off x="4484685" y="2587495"/>
            <a:ext cx="391454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统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据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权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享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079084F-4D04-8833-EE94-B235B3ABB78A}"/>
              </a:ext>
            </a:extLst>
          </p:cNvPr>
          <p:cNvSpPr/>
          <p:nvPr/>
        </p:nvSpPr>
        <p:spPr>
          <a:xfrm>
            <a:off x="7335762" y="2868946"/>
            <a:ext cx="39145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统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9F20EED-7E88-CF52-72E0-C4C8726FA47D}"/>
              </a:ext>
            </a:extLst>
          </p:cNvPr>
          <p:cNvSpPr/>
          <p:nvPr/>
        </p:nvSpPr>
        <p:spPr>
          <a:xfrm>
            <a:off x="4501457" y="5307884"/>
            <a:ext cx="24929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医院服务数据全程上链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3F012C0-4466-5CE1-CCB8-A68554C1E9F1}"/>
              </a:ext>
            </a:extLst>
          </p:cNvPr>
          <p:cNvSpPr/>
          <p:nvPr/>
        </p:nvSpPr>
        <p:spPr>
          <a:xfrm>
            <a:off x="7942006" y="3326302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事故究责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BC1C9E1-4B1F-BF51-2607-490975355766}"/>
              </a:ext>
            </a:extLst>
          </p:cNvPr>
          <p:cNvSpPr/>
          <p:nvPr/>
        </p:nvSpPr>
        <p:spPr>
          <a:xfrm>
            <a:off x="7942011" y="2378568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全程上链</a:t>
            </a:r>
          </a:p>
        </p:txBody>
      </p:sp>
      <p:sp>
        <p:nvSpPr>
          <p:cNvPr id="108" name="长方形">
            <a:extLst>
              <a:ext uri="{FF2B5EF4-FFF2-40B4-BE49-F238E27FC236}">
                <a16:creationId xmlns:a16="http://schemas.microsoft.com/office/drawing/2014/main" id="{36D55199-D2A1-1259-D54E-5E3B0BD333B6}"/>
              </a:ext>
            </a:extLst>
          </p:cNvPr>
          <p:cNvSpPr/>
          <p:nvPr/>
        </p:nvSpPr>
        <p:spPr>
          <a:xfrm>
            <a:off x="7552897" y="1160799"/>
            <a:ext cx="1994981" cy="449980"/>
          </a:xfrm>
          <a:custGeom>
            <a:avLst/>
            <a:gdLst>
              <a:gd name="connsiteX0" fmla="*/ 0 w 4774708"/>
              <a:gd name="connsiteY0" fmla="*/ 181502 h 363003"/>
              <a:gd name="connsiteX1" fmla="*/ 2387354 w 4774708"/>
              <a:gd name="connsiteY1" fmla="*/ 0 h 363003"/>
              <a:gd name="connsiteX2" fmla="*/ 4774708 w 4774708"/>
              <a:gd name="connsiteY2" fmla="*/ 181502 h 363003"/>
              <a:gd name="connsiteX3" fmla="*/ 2387354 w 4774708"/>
              <a:gd name="connsiteY3" fmla="*/ 363003 h 3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4708" h="363003">
                <a:moveTo>
                  <a:pt x="4774708" y="363003"/>
                </a:moveTo>
                <a:lnTo>
                  <a:pt x="4774708" y="0"/>
                </a:lnTo>
                <a:lnTo>
                  <a:pt x="0" y="0"/>
                </a:lnTo>
                <a:lnTo>
                  <a:pt x="0" y="363003"/>
                </a:lnTo>
                <a:lnTo>
                  <a:pt x="4774708" y="363003"/>
                </a:lnTo>
                <a:close/>
              </a:path>
            </a:pathLst>
          </a:custGeom>
          <a:solidFill>
            <a:srgbClr val="00B0F0"/>
          </a:solidFill>
          <a:ln w="7600" cap="flat">
            <a:solidFill>
              <a:srgbClr val="101843"/>
            </a:solidFill>
            <a:miter/>
          </a:ln>
        </p:spPr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00C9154-CBDD-9C5D-A465-E6315947B252}"/>
              </a:ext>
            </a:extLst>
          </p:cNvPr>
          <p:cNvSpPr/>
          <p:nvPr/>
        </p:nvSpPr>
        <p:spPr>
          <a:xfrm>
            <a:off x="7723224" y="1217190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系统功能显著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3D30AF2-E752-2AE3-B669-AF826F6BD767}"/>
              </a:ext>
            </a:extLst>
          </p:cNvPr>
          <p:cNvSpPr/>
          <p:nvPr/>
        </p:nvSpPr>
        <p:spPr>
          <a:xfrm>
            <a:off x="9859918" y="2498984"/>
            <a:ext cx="18389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共享激励积分奖励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6839E6D-12F2-DAC4-0E99-C12FE8DC962C}"/>
              </a:ext>
            </a:extLst>
          </p:cNvPr>
          <p:cNvSpPr/>
          <p:nvPr/>
        </p:nvSpPr>
        <p:spPr>
          <a:xfrm>
            <a:off x="7927406" y="5271478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数据互享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789D1B-F496-AA92-9C88-3F72B790A650}"/>
              </a:ext>
            </a:extLst>
          </p:cNvPr>
          <p:cNvSpPr/>
          <p:nvPr/>
        </p:nvSpPr>
        <p:spPr>
          <a:xfrm>
            <a:off x="4389009" y="1998322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分权管理</a:t>
            </a:r>
            <a:endParaRPr lang="zh-CN" altLang="en-U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80EEFF4-B4F6-CFB7-361A-3E00C9070160}"/>
              </a:ext>
            </a:extLst>
          </p:cNvPr>
          <p:cNvSpPr/>
          <p:nvPr/>
        </p:nvSpPr>
        <p:spPr>
          <a:xfrm>
            <a:off x="4406761" y="4883186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数据共享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6CEC646-1ED1-9825-51EC-033812BE7F39}"/>
              </a:ext>
            </a:extLst>
          </p:cNvPr>
          <p:cNvSpPr/>
          <p:nvPr/>
        </p:nvSpPr>
        <p:spPr>
          <a:xfrm>
            <a:off x="7956523" y="4318259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精准供给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BAB1779-B25F-755D-554A-5F852E33520E}"/>
              </a:ext>
            </a:extLst>
          </p:cNvPr>
          <p:cNvSpPr/>
          <p:nvPr/>
        </p:nvSpPr>
        <p:spPr>
          <a:xfrm>
            <a:off x="9800449" y="3326302"/>
            <a:ext cx="198002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多项参考得出信息价值</a:t>
            </a:r>
            <a:endParaRPr lang="zh-CN" altLang="en-U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05E181C-C4A8-0C35-4492-7FED906E0072}"/>
              </a:ext>
            </a:extLst>
          </p:cNvPr>
          <p:cNvSpPr/>
          <p:nvPr/>
        </p:nvSpPr>
        <p:spPr>
          <a:xfrm>
            <a:off x="9273237" y="2904026"/>
            <a:ext cx="39145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据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享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奖</a:t>
            </a:r>
            <a:endParaRPr lang="en-US" altLang="zh-CN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励</a:t>
            </a:r>
            <a:endParaRPr lang="en-US" altLang="zh-CN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FDDA433-8715-BF22-EED5-80B741129B1A}"/>
              </a:ext>
            </a:extLst>
          </p:cNvPr>
          <p:cNvSpPr/>
          <p:nvPr/>
        </p:nvSpPr>
        <p:spPr>
          <a:xfrm>
            <a:off x="10643588" y="4171782"/>
            <a:ext cx="4171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促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享</a:t>
            </a:r>
            <a:endParaRPr lang="en-US" altLang="zh-CN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268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医疗服务全流程上链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640E9-F578-92D6-0478-C0B2CA1F5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7386" y="1693304"/>
            <a:ext cx="478800" cy="47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065356-3F2A-E664-7473-3E43DA4B6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5177" y="3698149"/>
            <a:ext cx="464809" cy="464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59B8C-289C-F833-05E6-5FAE327F20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7963" y="5561708"/>
            <a:ext cx="418084" cy="418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58E644-CDAD-4479-FBFC-4264E18BF2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9073" y="3519353"/>
            <a:ext cx="335512" cy="294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D38A0A-7F32-95AE-12F6-6FB65B1117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4062" y="3783400"/>
            <a:ext cx="335512" cy="294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803C4-C009-C678-93EA-E50F6BDC9B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036" y="4048191"/>
            <a:ext cx="335512" cy="294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F0E731-B25C-42C1-DA42-353D086A0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968" y="3783400"/>
            <a:ext cx="335512" cy="294308"/>
          </a:xfrm>
          <a:prstGeom prst="rect">
            <a:avLst/>
          </a:prstGeom>
        </p:spPr>
      </p:pic>
      <p:sp>
        <p:nvSpPr>
          <p:cNvPr id="11" name="ConnectLine">
            <a:extLst>
              <a:ext uri="{FF2B5EF4-FFF2-40B4-BE49-F238E27FC236}">
                <a16:creationId xmlns:a16="http://schemas.microsoft.com/office/drawing/2014/main" id="{8B04C3D5-A2D3-03E6-3D8D-DE67F124178C}"/>
              </a:ext>
            </a:extLst>
          </p:cNvPr>
          <p:cNvSpPr/>
          <p:nvPr/>
        </p:nvSpPr>
        <p:spPr>
          <a:xfrm>
            <a:off x="3197795" y="3930552"/>
            <a:ext cx="136171" cy="117637"/>
          </a:xfrm>
          <a:custGeom>
            <a:avLst/>
            <a:gdLst/>
            <a:ahLst/>
            <a:cxnLst/>
            <a:rect l="l" t="t" r="r" b="b"/>
            <a:pathLst>
              <a:path w="136171" h="117637" fill="none">
                <a:moveTo>
                  <a:pt x="136171" y="0"/>
                </a:moveTo>
                <a:lnTo>
                  <a:pt x="0" y="11763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2" name="ConnectLine">
            <a:extLst>
              <a:ext uri="{FF2B5EF4-FFF2-40B4-BE49-F238E27FC236}">
                <a16:creationId xmlns:a16="http://schemas.microsoft.com/office/drawing/2014/main" id="{C08A1201-7019-FE09-839E-1B6472AA11D5}"/>
              </a:ext>
            </a:extLst>
          </p:cNvPr>
          <p:cNvSpPr/>
          <p:nvPr/>
        </p:nvSpPr>
        <p:spPr>
          <a:xfrm>
            <a:off x="3069577" y="3930552"/>
            <a:ext cx="128218" cy="117637"/>
          </a:xfrm>
          <a:custGeom>
            <a:avLst/>
            <a:gdLst/>
            <a:ahLst/>
            <a:cxnLst/>
            <a:rect l="l" t="t" r="r" b="b"/>
            <a:pathLst>
              <a:path w="128218" h="117637" fill="none">
                <a:moveTo>
                  <a:pt x="0" y="0"/>
                </a:moveTo>
                <a:lnTo>
                  <a:pt x="128218" y="11763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3" name="ConnectLine">
            <a:extLst>
              <a:ext uri="{FF2B5EF4-FFF2-40B4-BE49-F238E27FC236}">
                <a16:creationId xmlns:a16="http://schemas.microsoft.com/office/drawing/2014/main" id="{435F63B6-9ACF-0971-6D7E-1DF5DCE1D37E}"/>
              </a:ext>
            </a:extLst>
          </p:cNvPr>
          <p:cNvSpPr/>
          <p:nvPr/>
        </p:nvSpPr>
        <p:spPr>
          <a:xfrm>
            <a:off x="3206828" y="3813665"/>
            <a:ext cx="127134" cy="116891"/>
          </a:xfrm>
          <a:custGeom>
            <a:avLst/>
            <a:gdLst/>
            <a:ahLst/>
            <a:cxnLst/>
            <a:rect l="l" t="t" r="r" b="b"/>
            <a:pathLst>
              <a:path w="127134" h="116891" fill="none">
                <a:moveTo>
                  <a:pt x="0" y="0"/>
                </a:moveTo>
                <a:lnTo>
                  <a:pt x="127134" y="116891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4" name="ConnectLine">
            <a:extLst>
              <a:ext uri="{FF2B5EF4-FFF2-40B4-BE49-F238E27FC236}">
                <a16:creationId xmlns:a16="http://schemas.microsoft.com/office/drawing/2014/main" id="{C08DED57-6C11-EFCE-9116-7AEDC8D9124E}"/>
              </a:ext>
            </a:extLst>
          </p:cNvPr>
          <p:cNvSpPr/>
          <p:nvPr/>
        </p:nvSpPr>
        <p:spPr>
          <a:xfrm>
            <a:off x="3069573" y="3813664"/>
            <a:ext cx="137256" cy="116891"/>
          </a:xfrm>
          <a:custGeom>
            <a:avLst/>
            <a:gdLst/>
            <a:ahLst/>
            <a:cxnLst/>
            <a:rect l="l" t="t" r="r" b="b"/>
            <a:pathLst>
              <a:path w="137256" h="116891" fill="none">
                <a:moveTo>
                  <a:pt x="0" y="116891"/>
                </a:moveTo>
                <a:lnTo>
                  <a:pt x="137256" y="0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5E3F4F-9A71-9D5A-8E68-2164B7DFFD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2083" y="3153674"/>
            <a:ext cx="330830" cy="3308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57F2F8-55E2-CC00-554A-A509F10342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9510" y="3153674"/>
            <a:ext cx="330830" cy="3308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F1DC3D-968E-EDEE-7D08-6DF9E4652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82938" y="4487808"/>
            <a:ext cx="330830" cy="3308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4F501A-944F-3B10-B7A0-211CD8403E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5755" y="4422881"/>
            <a:ext cx="330830" cy="330830"/>
          </a:xfrm>
          <a:prstGeom prst="rect">
            <a:avLst/>
          </a:prstGeom>
        </p:spPr>
      </p:pic>
      <p:sp>
        <p:nvSpPr>
          <p:cNvPr id="19" name="ConnectLine">
            <a:extLst>
              <a:ext uri="{FF2B5EF4-FFF2-40B4-BE49-F238E27FC236}">
                <a16:creationId xmlns:a16="http://schemas.microsoft.com/office/drawing/2014/main" id="{27B7CA75-2ADE-A0A7-F371-6BC92C195363}"/>
              </a:ext>
            </a:extLst>
          </p:cNvPr>
          <p:cNvSpPr/>
          <p:nvPr/>
        </p:nvSpPr>
        <p:spPr>
          <a:xfrm>
            <a:off x="2357498" y="2787569"/>
            <a:ext cx="1677426" cy="366106"/>
          </a:xfrm>
          <a:custGeom>
            <a:avLst/>
            <a:gdLst/>
            <a:ahLst/>
            <a:cxnLst/>
            <a:rect l="l" t="t" r="r" b="b"/>
            <a:pathLst>
              <a:path w="1677426" h="366106" fill="none">
                <a:moveTo>
                  <a:pt x="0" y="366106"/>
                </a:moveTo>
                <a:cubicBezTo>
                  <a:pt x="128270" y="242522"/>
                  <a:pt x="256540" y="118938"/>
                  <a:pt x="454786" y="53476"/>
                </a:cubicBezTo>
                <a:cubicBezTo>
                  <a:pt x="653033" y="-11988"/>
                  <a:pt x="921257" y="-19331"/>
                  <a:pt x="1136694" y="42461"/>
                </a:cubicBezTo>
                <a:cubicBezTo>
                  <a:pt x="1352131" y="104253"/>
                  <a:pt x="1514779" y="235180"/>
                  <a:pt x="1677426" y="366106"/>
                </a:cubicBezTo>
              </a:path>
            </a:pathLst>
          </a:custGeom>
          <a:noFill/>
          <a:ln w="30400" cap="flat">
            <a:solidFill>
              <a:srgbClr val="5769BC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20" name="ConnectLine">
            <a:extLst>
              <a:ext uri="{FF2B5EF4-FFF2-40B4-BE49-F238E27FC236}">
                <a16:creationId xmlns:a16="http://schemas.microsoft.com/office/drawing/2014/main" id="{E0415150-AE87-B034-1CC9-E07B19A70EA0}"/>
              </a:ext>
            </a:extLst>
          </p:cNvPr>
          <p:cNvSpPr/>
          <p:nvPr/>
        </p:nvSpPr>
        <p:spPr>
          <a:xfrm>
            <a:off x="4093623" y="3300132"/>
            <a:ext cx="227832" cy="1334142"/>
          </a:xfrm>
          <a:custGeom>
            <a:avLst/>
            <a:gdLst/>
            <a:ahLst/>
            <a:cxnLst/>
            <a:rect l="l" t="t" r="r" b="b"/>
            <a:pathLst>
              <a:path w="227832" h="1334142" fill="none">
                <a:moveTo>
                  <a:pt x="86572" y="0"/>
                </a:moveTo>
                <a:cubicBezTo>
                  <a:pt x="124828" y="90948"/>
                  <a:pt x="163084" y="181898"/>
                  <a:pt x="192972" y="326800"/>
                </a:cubicBezTo>
                <a:cubicBezTo>
                  <a:pt x="222861" y="471702"/>
                  <a:pt x="244383" y="670559"/>
                  <a:pt x="210826" y="847438"/>
                </a:cubicBezTo>
                <a:cubicBezTo>
                  <a:pt x="177270" y="1024320"/>
                  <a:pt x="88635" y="1179231"/>
                  <a:pt x="0" y="1334142"/>
                </a:cubicBezTo>
              </a:path>
            </a:pathLst>
          </a:custGeom>
          <a:noFill/>
          <a:ln w="30400" cap="flat">
            <a:solidFill>
              <a:srgbClr val="5769BC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21" name="ConnectLine">
            <a:extLst>
              <a:ext uri="{FF2B5EF4-FFF2-40B4-BE49-F238E27FC236}">
                <a16:creationId xmlns:a16="http://schemas.microsoft.com/office/drawing/2014/main" id="{549C0CD7-1745-93AB-AB02-6FDA008BDCF7}"/>
              </a:ext>
            </a:extLst>
          </p:cNvPr>
          <p:cNvSpPr/>
          <p:nvPr/>
        </p:nvSpPr>
        <p:spPr>
          <a:xfrm>
            <a:off x="2065794" y="3414129"/>
            <a:ext cx="244801" cy="1190365"/>
          </a:xfrm>
          <a:custGeom>
            <a:avLst/>
            <a:gdLst/>
            <a:ahLst/>
            <a:cxnLst/>
            <a:rect l="l" t="t" r="r" b="b"/>
            <a:pathLst>
              <a:path w="244801" h="1190365" fill="none">
                <a:moveTo>
                  <a:pt x="131948" y="0"/>
                </a:moveTo>
                <a:cubicBezTo>
                  <a:pt x="80148" y="113998"/>
                  <a:pt x="28347" y="227998"/>
                  <a:pt x="8844" y="373399"/>
                </a:cubicBezTo>
                <a:cubicBezTo>
                  <a:pt x="-10660" y="518800"/>
                  <a:pt x="2134" y="695604"/>
                  <a:pt x="46844" y="836996"/>
                </a:cubicBezTo>
                <a:cubicBezTo>
                  <a:pt x="91553" y="978394"/>
                  <a:pt x="168177" y="1084383"/>
                  <a:pt x="244801" y="1190365"/>
                </a:cubicBezTo>
              </a:path>
            </a:pathLst>
          </a:custGeom>
          <a:noFill/>
          <a:ln w="30400" cap="flat">
            <a:solidFill>
              <a:srgbClr val="5769BC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22" name="ConnectLine">
            <a:extLst>
              <a:ext uri="{FF2B5EF4-FFF2-40B4-BE49-F238E27FC236}">
                <a16:creationId xmlns:a16="http://schemas.microsoft.com/office/drawing/2014/main" id="{579A1562-A3E3-7C8A-C89E-0D2A1D7A5BAC}"/>
              </a:ext>
            </a:extLst>
          </p:cNvPr>
          <p:cNvSpPr/>
          <p:nvPr/>
        </p:nvSpPr>
        <p:spPr>
          <a:xfrm>
            <a:off x="2461168" y="4753713"/>
            <a:ext cx="1487183" cy="298930"/>
          </a:xfrm>
          <a:custGeom>
            <a:avLst/>
            <a:gdLst/>
            <a:ahLst/>
            <a:cxnLst/>
            <a:rect l="l" t="t" r="r" b="b"/>
            <a:pathLst>
              <a:path w="1487183" h="298930" fill="none">
                <a:moveTo>
                  <a:pt x="0" y="0"/>
                </a:moveTo>
                <a:cubicBezTo>
                  <a:pt x="121772" y="95770"/>
                  <a:pt x="243544" y="191539"/>
                  <a:pt x="427920" y="246422"/>
                </a:cubicBezTo>
                <a:cubicBezTo>
                  <a:pt x="612296" y="301304"/>
                  <a:pt x="859279" y="315300"/>
                  <a:pt x="1046254" y="278237"/>
                </a:cubicBezTo>
                <a:cubicBezTo>
                  <a:pt x="1233229" y="241174"/>
                  <a:pt x="1360210" y="153051"/>
                  <a:pt x="1487183" y="64929"/>
                </a:cubicBezTo>
              </a:path>
            </a:pathLst>
          </a:custGeom>
          <a:noFill/>
          <a:ln w="30400" cap="flat">
            <a:solidFill>
              <a:srgbClr val="5769BC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23" name="ConnectLine">
            <a:extLst>
              <a:ext uri="{FF2B5EF4-FFF2-40B4-BE49-F238E27FC236}">
                <a16:creationId xmlns:a16="http://schemas.microsoft.com/office/drawing/2014/main" id="{03BF1167-2083-0438-DED6-E63C40B5ED6F}"/>
              </a:ext>
            </a:extLst>
          </p:cNvPr>
          <p:cNvSpPr/>
          <p:nvPr/>
        </p:nvSpPr>
        <p:spPr>
          <a:xfrm>
            <a:off x="1512986" y="3813704"/>
            <a:ext cx="1185600" cy="7600"/>
          </a:xfrm>
          <a:custGeom>
            <a:avLst/>
            <a:gdLst/>
            <a:ahLst/>
            <a:cxnLst/>
            <a:rect l="l" t="t" r="r" b="b"/>
            <a:pathLst>
              <a:path w="1185600" h="7600" fill="none">
                <a:moveTo>
                  <a:pt x="0" y="0"/>
                </a:moveTo>
                <a:lnTo>
                  <a:pt x="1185600" y="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4" name="ConnectLine">
            <a:extLst>
              <a:ext uri="{FF2B5EF4-FFF2-40B4-BE49-F238E27FC236}">
                <a16:creationId xmlns:a16="http://schemas.microsoft.com/office/drawing/2014/main" id="{B67BB182-0B25-3A7D-8E7D-8B6612502D67}"/>
              </a:ext>
            </a:extLst>
          </p:cNvPr>
          <p:cNvSpPr/>
          <p:nvPr/>
        </p:nvSpPr>
        <p:spPr>
          <a:xfrm>
            <a:off x="1193786" y="1906104"/>
            <a:ext cx="1360400" cy="1580800"/>
          </a:xfrm>
          <a:custGeom>
            <a:avLst/>
            <a:gdLst/>
            <a:ahLst/>
            <a:cxnLst/>
            <a:rect l="l" t="t" r="r" b="b"/>
            <a:pathLst>
              <a:path w="1360400" h="1580800" fill="none">
                <a:moveTo>
                  <a:pt x="0" y="1580800"/>
                </a:moveTo>
                <a:cubicBezTo>
                  <a:pt x="21119" y="1293157"/>
                  <a:pt x="42238" y="1005514"/>
                  <a:pt x="166040" y="755759"/>
                </a:cubicBezTo>
                <a:cubicBezTo>
                  <a:pt x="289843" y="506000"/>
                  <a:pt x="516330" y="294135"/>
                  <a:pt x="732503" y="174488"/>
                </a:cubicBezTo>
                <a:cubicBezTo>
                  <a:pt x="948678" y="54849"/>
                  <a:pt x="1154539" y="27421"/>
                  <a:pt x="1360400" y="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5" name="ConnectLine">
            <a:extLst>
              <a:ext uri="{FF2B5EF4-FFF2-40B4-BE49-F238E27FC236}">
                <a16:creationId xmlns:a16="http://schemas.microsoft.com/office/drawing/2014/main" id="{F5987B11-46AF-5514-9652-C432D37B0701}"/>
              </a:ext>
            </a:extLst>
          </p:cNvPr>
          <p:cNvSpPr/>
          <p:nvPr/>
        </p:nvSpPr>
        <p:spPr>
          <a:xfrm>
            <a:off x="1338186" y="2050504"/>
            <a:ext cx="1292000" cy="1474400"/>
          </a:xfrm>
          <a:custGeom>
            <a:avLst/>
            <a:gdLst/>
            <a:ahLst/>
            <a:cxnLst/>
            <a:rect l="l" t="t" r="r" b="b"/>
            <a:pathLst>
              <a:path w="1292000" h="1474400" fill="none">
                <a:moveTo>
                  <a:pt x="0" y="1474400"/>
                </a:moveTo>
                <a:cubicBezTo>
                  <a:pt x="14524" y="1197423"/>
                  <a:pt x="29049" y="920444"/>
                  <a:pt x="144400" y="684000"/>
                </a:cubicBezTo>
                <a:cubicBezTo>
                  <a:pt x="259751" y="447556"/>
                  <a:pt x="475929" y="251644"/>
                  <a:pt x="684000" y="144400"/>
                </a:cubicBezTo>
                <a:cubicBezTo>
                  <a:pt x="892073" y="37156"/>
                  <a:pt x="1092036" y="18574"/>
                  <a:pt x="1292000" y="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headEnd type="triangle" w="med" len="med"/>
          </a:ln>
        </p:spPr>
      </p:sp>
      <p:sp>
        <p:nvSpPr>
          <p:cNvPr id="26" name="ConnectLine">
            <a:extLst>
              <a:ext uri="{FF2B5EF4-FFF2-40B4-BE49-F238E27FC236}">
                <a16:creationId xmlns:a16="http://schemas.microsoft.com/office/drawing/2014/main" id="{778DB686-7A66-C82B-24D9-73A17B8B382B}"/>
              </a:ext>
            </a:extLst>
          </p:cNvPr>
          <p:cNvSpPr/>
          <p:nvPr/>
        </p:nvSpPr>
        <p:spPr>
          <a:xfrm>
            <a:off x="2987386" y="2270904"/>
            <a:ext cx="7600" cy="1003200"/>
          </a:xfrm>
          <a:custGeom>
            <a:avLst/>
            <a:gdLst/>
            <a:ahLst/>
            <a:cxnLst/>
            <a:rect l="l" t="t" r="r" b="b"/>
            <a:pathLst>
              <a:path w="7600" h="1003200" fill="none">
                <a:moveTo>
                  <a:pt x="0" y="1003200"/>
                </a:moveTo>
                <a:lnTo>
                  <a:pt x="0" y="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8ADBF1B-100C-7104-39EB-ADF33B1761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57902" y="2198947"/>
            <a:ext cx="452200" cy="452200"/>
          </a:xfrm>
          <a:prstGeom prst="rect">
            <a:avLst/>
          </a:prstGeom>
        </p:spPr>
      </p:pic>
      <p:sp>
        <p:nvSpPr>
          <p:cNvPr id="28" name="ConnectLine">
            <a:extLst>
              <a:ext uri="{FF2B5EF4-FFF2-40B4-BE49-F238E27FC236}">
                <a16:creationId xmlns:a16="http://schemas.microsoft.com/office/drawing/2014/main" id="{52E30548-937A-DF17-BFE6-A5ED32C9E10B}"/>
              </a:ext>
            </a:extLst>
          </p:cNvPr>
          <p:cNvSpPr/>
          <p:nvPr/>
        </p:nvSpPr>
        <p:spPr>
          <a:xfrm>
            <a:off x="3450986" y="1868104"/>
            <a:ext cx="972800" cy="395200"/>
          </a:xfrm>
          <a:custGeom>
            <a:avLst/>
            <a:gdLst/>
            <a:ahLst/>
            <a:cxnLst/>
            <a:rect l="l" t="t" r="r" b="b"/>
            <a:pathLst>
              <a:path w="972800" h="395200" fill="none">
                <a:moveTo>
                  <a:pt x="0" y="0"/>
                </a:moveTo>
                <a:cubicBezTo>
                  <a:pt x="54236" y="3534"/>
                  <a:pt x="108472" y="7068"/>
                  <a:pt x="230684" y="47008"/>
                </a:cubicBezTo>
                <a:cubicBezTo>
                  <a:pt x="352897" y="86949"/>
                  <a:pt x="543086" y="163297"/>
                  <a:pt x="678102" y="227396"/>
                </a:cubicBezTo>
                <a:cubicBezTo>
                  <a:pt x="813116" y="291496"/>
                  <a:pt x="892962" y="343348"/>
                  <a:pt x="972800" y="39520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9" name="ConnectLine">
            <a:extLst>
              <a:ext uri="{FF2B5EF4-FFF2-40B4-BE49-F238E27FC236}">
                <a16:creationId xmlns:a16="http://schemas.microsoft.com/office/drawing/2014/main" id="{F4E9A6CE-BC1D-7660-7EEE-D270C3341C35}"/>
              </a:ext>
            </a:extLst>
          </p:cNvPr>
          <p:cNvSpPr/>
          <p:nvPr/>
        </p:nvSpPr>
        <p:spPr>
          <a:xfrm>
            <a:off x="3382586" y="1982104"/>
            <a:ext cx="934800" cy="395200"/>
          </a:xfrm>
          <a:custGeom>
            <a:avLst/>
            <a:gdLst/>
            <a:ahLst/>
            <a:cxnLst/>
            <a:rect l="l" t="t" r="r" b="b"/>
            <a:pathLst>
              <a:path w="934800" h="395200" fill="none">
                <a:moveTo>
                  <a:pt x="0" y="0"/>
                </a:moveTo>
                <a:cubicBezTo>
                  <a:pt x="51704" y="4576"/>
                  <a:pt x="103409" y="9152"/>
                  <a:pt x="222873" y="47242"/>
                </a:cubicBezTo>
                <a:cubicBezTo>
                  <a:pt x="342336" y="85332"/>
                  <a:pt x="529560" y="156935"/>
                  <a:pt x="659507" y="220515"/>
                </a:cubicBezTo>
                <a:cubicBezTo>
                  <a:pt x="789458" y="284093"/>
                  <a:pt x="862129" y="339646"/>
                  <a:pt x="934800" y="39520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headEnd type="triangle" w="med" len="med"/>
          </a:ln>
        </p:spPr>
      </p:sp>
      <p:sp>
        <p:nvSpPr>
          <p:cNvPr id="30" name="ConnectLine">
            <a:extLst>
              <a:ext uri="{FF2B5EF4-FFF2-40B4-BE49-F238E27FC236}">
                <a16:creationId xmlns:a16="http://schemas.microsoft.com/office/drawing/2014/main" id="{4C091CC3-4637-8020-66DD-4F4CF03900CF}"/>
              </a:ext>
            </a:extLst>
          </p:cNvPr>
          <p:cNvSpPr/>
          <p:nvPr/>
        </p:nvSpPr>
        <p:spPr>
          <a:xfrm>
            <a:off x="3488986" y="2628104"/>
            <a:ext cx="752400" cy="752400"/>
          </a:xfrm>
          <a:custGeom>
            <a:avLst/>
            <a:gdLst/>
            <a:ahLst/>
            <a:cxnLst/>
            <a:rect l="l" t="t" r="r" b="b"/>
            <a:pathLst>
              <a:path w="752400" h="752400" fill="none">
                <a:moveTo>
                  <a:pt x="752400" y="0"/>
                </a:moveTo>
                <a:lnTo>
                  <a:pt x="0" y="75240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D144481-764F-9F19-585B-CDEFBD1DEE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2009" y="3282759"/>
            <a:ext cx="355600" cy="355600"/>
          </a:xfrm>
          <a:prstGeom prst="rect">
            <a:avLst/>
          </a:prstGeom>
        </p:spPr>
      </p:pic>
      <p:sp>
        <p:nvSpPr>
          <p:cNvPr id="32" name="ConnectLine">
            <a:extLst>
              <a:ext uri="{FF2B5EF4-FFF2-40B4-BE49-F238E27FC236}">
                <a16:creationId xmlns:a16="http://schemas.microsoft.com/office/drawing/2014/main" id="{BC459ADF-E821-5FC9-F581-7CF5BE4C1286}"/>
              </a:ext>
            </a:extLst>
          </p:cNvPr>
          <p:cNvSpPr/>
          <p:nvPr/>
        </p:nvSpPr>
        <p:spPr>
          <a:xfrm>
            <a:off x="3739786" y="3737704"/>
            <a:ext cx="1185600" cy="7600"/>
          </a:xfrm>
          <a:custGeom>
            <a:avLst/>
            <a:gdLst/>
            <a:ahLst/>
            <a:cxnLst/>
            <a:rect l="l" t="t" r="r" b="b"/>
            <a:pathLst>
              <a:path w="1185600" h="7600" fill="none">
                <a:moveTo>
                  <a:pt x="0" y="0"/>
                </a:moveTo>
                <a:lnTo>
                  <a:pt x="1185600" y="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3" name="ConnectLine">
            <a:extLst>
              <a:ext uri="{FF2B5EF4-FFF2-40B4-BE49-F238E27FC236}">
                <a16:creationId xmlns:a16="http://schemas.microsoft.com/office/drawing/2014/main" id="{D2B970D9-6C1E-6286-7891-E980BABD9537}"/>
              </a:ext>
            </a:extLst>
          </p:cNvPr>
          <p:cNvSpPr/>
          <p:nvPr/>
        </p:nvSpPr>
        <p:spPr>
          <a:xfrm>
            <a:off x="3739786" y="3844104"/>
            <a:ext cx="1130196" cy="7600"/>
          </a:xfrm>
          <a:custGeom>
            <a:avLst/>
            <a:gdLst/>
            <a:ahLst/>
            <a:cxnLst/>
            <a:rect l="l" t="t" r="r" b="b"/>
            <a:pathLst>
              <a:path w="1130196" h="7600" fill="none">
                <a:moveTo>
                  <a:pt x="1130196" y="0"/>
                </a:moveTo>
                <a:lnTo>
                  <a:pt x="0" y="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4" name="ConnectLine">
            <a:extLst>
              <a:ext uri="{FF2B5EF4-FFF2-40B4-BE49-F238E27FC236}">
                <a16:creationId xmlns:a16="http://schemas.microsoft.com/office/drawing/2014/main" id="{0B99A3F0-4CC4-8828-85D3-C66939E67D0D}"/>
              </a:ext>
            </a:extLst>
          </p:cNvPr>
          <p:cNvSpPr/>
          <p:nvPr/>
        </p:nvSpPr>
        <p:spPr>
          <a:xfrm>
            <a:off x="3906762" y="4204550"/>
            <a:ext cx="1360400" cy="1580800"/>
          </a:xfrm>
          <a:custGeom>
            <a:avLst/>
            <a:gdLst/>
            <a:ahLst/>
            <a:cxnLst/>
            <a:rect l="l" t="t" r="r" b="b"/>
            <a:pathLst>
              <a:path w="1360400" h="1580800" fill="none">
                <a:moveTo>
                  <a:pt x="1360400" y="0"/>
                </a:moveTo>
                <a:cubicBezTo>
                  <a:pt x="1339281" y="287643"/>
                  <a:pt x="1318162" y="575286"/>
                  <a:pt x="1194360" y="825041"/>
                </a:cubicBezTo>
                <a:cubicBezTo>
                  <a:pt x="1070557" y="1074792"/>
                  <a:pt x="844071" y="1286665"/>
                  <a:pt x="627897" y="1406312"/>
                </a:cubicBezTo>
                <a:cubicBezTo>
                  <a:pt x="411722" y="1525951"/>
                  <a:pt x="205861" y="1553379"/>
                  <a:pt x="0" y="158080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headEnd type="triangle" w="med" len="med"/>
          </a:ln>
        </p:spPr>
      </p:sp>
      <p:sp>
        <p:nvSpPr>
          <p:cNvPr id="35" name="ConnectLine">
            <a:extLst>
              <a:ext uri="{FF2B5EF4-FFF2-40B4-BE49-F238E27FC236}">
                <a16:creationId xmlns:a16="http://schemas.microsoft.com/office/drawing/2014/main" id="{3E6627D5-EC49-E691-A69B-4DA225249477}"/>
              </a:ext>
            </a:extLst>
          </p:cNvPr>
          <p:cNvSpPr/>
          <p:nvPr/>
        </p:nvSpPr>
        <p:spPr>
          <a:xfrm rot="324220">
            <a:off x="3790700" y="4211531"/>
            <a:ext cx="1292000" cy="1474400"/>
          </a:xfrm>
          <a:custGeom>
            <a:avLst/>
            <a:gdLst/>
            <a:ahLst/>
            <a:cxnLst/>
            <a:rect l="l" t="t" r="r" b="b"/>
            <a:pathLst>
              <a:path w="1292000" h="1474400" fill="none">
                <a:moveTo>
                  <a:pt x="1292000" y="0"/>
                </a:moveTo>
                <a:cubicBezTo>
                  <a:pt x="1277476" y="276977"/>
                  <a:pt x="1262951" y="553956"/>
                  <a:pt x="1147600" y="790400"/>
                </a:cubicBezTo>
                <a:cubicBezTo>
                  <a:pt x="1032249" y="1026844"/>
                  <a:pt x="816071" y="1222756"/>
                  <a:pt x="608000" y="1330000"/>
                </a:cubicBezTo>
                <a:cubicBezTo>
                  <a:pt x="399927" y="1437244"/>
                  <a:pt x="199964" y="1455826"/>
                  <a:pt x="0" y="1474400"/>
                </a:cubicBez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stealth" w="med" len="med"/>
          </a:ln>
        </p:spPr>
      </p:sp>
      <p:sp>
        <p:nvSpPr>
          <p:cNvPr id="36" name="ConnectLine">
            <a:extLst>
              <a:ext uri="{FF2B5EF4-FFF2-40B4-BE49-F238E27FC236}">
                <a16:creationId xmlns:a16="http://schemas.microsoft.com/office/drawing/2014/main" id="{86CD9030-66EF-7DE5-7DE8-EBF0D0774B29}"/>
              </a:ext>
            </a:extLst>
          </p:cNvPr>
          <p:cNvSpPr/>
          <p:nvPr/>
        </p:nvSpPr>
        <p:spPr>
          <a:xfrm>
            <a:off x="3063386" y="4421704"/>
            <a:ext cx="7600" cy="1003200"/>
          </a:xfrm>
          <a:custGeom>
            <a:avLst/>
            <a:gdLst/>
            <a:ahLst/>
            <a:cxnLst/>
            <a:rect l="l" t="t" r="r" b="b"/>
            <a:pathLst>
              <a:path w="7600" h="1003200" fill="none">
                <a:moveTo>
                  <a:pt x="0" y="1003200"/>
                </a:moveTo>
                <a:lnTo>
                  <a:pt x="0" y="0"/>
                </a:lnTo>
              </a:path>
            </a:pathLst>
          </a:custGeom>
          <a:noFill/>
          <a:ln w="28575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027A470-D4B4-963F-9447-3D7905BB798F}"/>
              </a:ext>
            </a:extLst>
          </p:cNvPr>
          <p:cNvSpPr/>
          <p:nvPr/>
        </p:nvSpPr>
        <p:spPr>
          <a:xfrm>
            <a:off x="2646172" y="1336584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BE964D0-FD9A-C4D6-9803-30A757BBA7C9}"/>
              </a:ext>
            </a:extLst>
          </p:cNvPr>
          <p:cNvSpPr/>
          <p:nvPr/>
        </p:nvSpPr>
        <p:spPr>
          <a:xfrm>
            <a:off x="461153" y="4204926"/>
            <a:ext cx="14157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医疗管理部门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7AEFA9-7D15-7564-EEBB-D76DE51DB8BD}"/>
              </a:ext>
            </a:extLst>
          </p:cNvPr>
          <p:cNvSpPr/>
          <p:nvPr/>
        </p:nvSpPr>
        <p:spPr>
          <a:xfrm>
            <a:off x="4869982" y="2251037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055A4E-EE2B-DF3A-8623-A84931A5E77F}"/>
              </a:ext>
            </a:extLst>
          </p:cNvPr>
          <p:cNvSpPr/>
          <p:nvPr/>
        </p:nvSpPr>
        <p:spPr>
          <a:xfrm>
            <a:off x="2385248" y="5618337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  <a:endParaRPr lang="zh-CN" alt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43A83-8834-C729-28C3-750A2CC9B038}"/>
              </a:ext>
            </a:extLst>
          </p:cNvPr>
          <p:cNvSpPr/>
          <p:nvPr/>
        </p:nvSpPr>
        <p:spPr>
          <a:xfrm>
            <a:off x="1505880" y="3849482"/>
            <a:ext cx="112402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、数据审计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8124B79-B1DE-4FC2-D615-87D7CC85527E}"/>
              </a:ext>
            </a:extLst>
          </p:cNvPr>
          <p:cNvSpPr/>
          <p:nvPr/>
        </p:nvSpPr>
        <p:spPr>
          <a:xfrm>
            <a:off x="4789899" y="5398705"/>
            <a:ext cx="73128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、体检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3BFEC32-43CE-2982-F9DC-3435E40CDB1A}"/>
              </a:ext>
            </a:extLst>
          </p:cNvPr>
          <p:cNvSpPr/>
          <p:nvPr/>
        </p:nvSpPr>
        <p:spPr>
          <a:xfrm>
            <a:off x="3881783" y="4932290"/>
            <a:ext cx="10390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、体检反馈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EABDF39-223B-B1B6-EB2F-0D23B3308D89}"/>
              </a:ext>
            </a:extLst>
          </p:cNvPr>
          <p:cNvSpPr/>
          <p:nvPr/>
        </p:nvSpPr>
        <p:spPr>
          <a:xfrm>
            <a:off x="3721151" y="3458717"/>
            <a:ext cx="119295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、用户体检本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C52CC58-ECD8-F8A5-1F32-EAA4A5C1C7CD}"/>
              </a:ext>
            </a:extLst>
          </p:cNvPr>
          <p:cNvSpPr/>
          <p:nvPr/>
        </p:nvSpPr>
        <p:spPr>
          <a:xfrm>
            <a:off x="1406227" y="5131848"/>
            <a:ext cx="17267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、调用医院挂号系统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993E8C5-3AA8-CBF1-5FBD-2789A8ACD252}"/>
              </a:ext>
            </a:extLst>
          </p:cNvPr>
          <p:cNvSpPr/>
          <p:nvPr/>
        </p:nvSpPr>
        <p:spPr>
          <a:xfrm>
            <a:off x="1541866" y="2558012"/>
            <a:ext cx="103906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、注册申请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30FE274-A8FB-8B76-9B31-9210EEFF4A0B}"/>
              </a:ext>
            </a:extLst>
          </p:cNvPr>
          <p:cNvSpPr/>
          <p:nvPr/>
        </p:nvSpPr>
        <p:spPr>
          <a:xfrm>
            <a:off x="711020" y="2012504"/>
            <a:ext cx="73129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、监督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964D03A-8995-EEA1-BA9E-8D525A7F68C4}"/>
              </a:ext>
            </a:extLst>
          </p:cNvPr>
          <p:cNvSpPr/>
          <p:nvPr/>
        </p:nvSpPr>
        <p:spPr>
          <a:xfrm>
            <a:off x="3501721" y="3919349"/>
            <a:ext cx="17395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、录入后体检本上链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C2B5787-06AA-8594-D50E-E1B36218C06D}"/>
              </a:ext>
            </a:extLst>
          </p:cNvPr>
          <p:cNvSpPr/>
          <p:nvPr/>
        </p:nvSpPr>
        <p:spPr>
          <a:xfrm>
            <a:off x="3276186" y="1579913"/>
            <a:ext cx="257794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、分配患者病历本、体检本查看权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377DDB9-DE93-5F33-8CA9-9ABAC0A9844B}"/>
              </a:ext>
            </a:extLst>
          </p:cNvPr>
          <p:cNvSpPr/>
          <p:nvPr/>
        </p:nvSpPr>
        <p:spPr>
          <a:xfrm rot="1084433">
            <a:off x="3149963" y="2240432"/>
            <a:ext cx="134684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、医学操作记录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A7565D-15ED-7131-0EEC-6CA207B7EBC1}"/>
              </a:ext>
            </a:extLst>
          </p:cNvPr>
          <p:cNvSpPr/>
          <p:nvPr/>
        </p:nvSpPr>
        <p:spPr>
          <a:xfrm>
            <a:off x="3876886" y="2839500"/>
            <a:ext cx="150073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、电子病历本上链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ED3C94F-5FB8-AD37-427C-113AE5CF59C4}"/>
              </a:ext>
            </a:extLst>
          </p:cNvPr>
          <p:cNvSpPr/>
          <p:nvPr/>
        </p:nvSpPr>
        <p:spPr>
          <a:xfrm>
            <a:off x="4969956" y="3597216"/>
            <a:ext cx="12170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检测医生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A41D142-B668-8EDD-10A5-9195DEB548A4}"/>
              </a:ext>
            </a:extLst>
          </p:cNvPr>
          <p:cNvSpPr txBox="1"/>
          <p:nvPr/>
        </p:nvSpPr>
        <p:spPr>
          <a:xfrm>
            <a:off x="7075714" y="1505994"/>
            <a:ext cx="440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全程上链，数据可信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7E5B420-4CB2-C9E2-FF27-C729427AE9F1}"/>
              </a:ext>
            </a:extLst>
          </p:cNvPr>
          <p:cNvSpPr txBox="1"/>
          <p:nvPr/>
        </p:nvSpPr>
        <p:spPr>
          <a:xfrm>
            <a:off x="7075711" y="4604494"/>
            <a:ext cx="4528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体检、病历数据分开存储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7FE6FE1-C879-C63B-77A8-E4561EF8299C}"/>
              </a:ext>
            </a:extLst>
          </p:cNvPr>
          <p:cNvSpPr txBox="1"/>
          <p:nvPr/>
        </p:nvSpPr>
        <p:spPr>
          <a:xfrm>
            <a:off x="7075712" y="3174929"/>
            <a:ext cx="440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上链前用户再次确认病历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D6E367B-251D-8272-6B2B-650278CB3794}"/>
              </a:ext>
            </a:extLst>
          </p:cNvPr>
          <p:cNvSpPr/>
          <p:nvPr/>
        </p:nvSpPr>
        <p:spPr>
          <a:xfrm>
            <a:off x="7562030" y="2050504"/>
            <a:ext cx="38779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核心在于对医院的服务全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程上链，数据间互相验证。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CDE72B6-E3B4-BBF4-662C-E6E83977B009}"/>
              </a:ext>
            </a:extLst>
          </p:cNvPr>
          <p:cNvSpPr/>
          <p:nvPr/>
        </p:nvSpPr>
        <p:spPr>
          <a:xfrm>
            <a:off x="7562030" y="3693110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病历数据录入完毕，上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链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需要用户再次确认。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44EEE18-F2B1-BE02-7517-B690775A7BB9}"/>
              </a:ext>
            </a:extLst>
          </p:cNvPr>
          <p:cNvSpPr/>
          <p:nvPr/>
        </p:nvSpPr>
        <p:spPr>
          <a:xfrm>
            <a:off x="7562030" y="5121705"/>
            <a:ext cx="38779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体检、病历数据分开存储，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确保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数据访问安全。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60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02086" y="198755"/>
            <a:ext cx="599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信息可信，让维权路不再坎坷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09664-ECDD-AC41-0596-3CCF3500A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00000">
            <a:off x="3200623" y="3042119"/>
            <a:ext cx="250469" cy="2504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0CF124-39DA-2E48-B472-334F1B7C2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9286" y="3359404"/>
            <a:ext cx="449179" cy="4491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80AC12-8966-2786-572E-699C8B6C6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3336" y="4500057"/>
            <a:ext cx="449179" cy="449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2D8125-766D-30A9-B365-DB05133D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4396" y="3413766"/>
            <a:ext cx="449179" cy="449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EEE86-D39E-4B1F-B443-D011721DD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00000">
            <a:off x="3519511" y="3602034"/>
            <a:ext cx="250469" cy="2504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8125D7-6D66-AAE7-0143-29217F1D4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00000">
            <a:off x="2800467" y="3548325"/>
            <a:ext cx="250469" cy="2504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36A70B-F919-DBEB-0F45-4C6BE9B35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2322" y="2271836"/>
            <a:ext cx="449179" cy="449179"/>
          </a:xfrm>
          <a:prstGeom prst="rect">
            <a:avLst/>
          </a:prstGeom>
        </p:spPr>
      </p:pic>
      <p:sp>
        <p:nvSpPr>
          <p:cNvPr id="10" name="ConnectLine">
            <a:extLst>
              <a:ext uri="{FF2B5EF4-FFF2-40B4-BE49-F238E27FC236}">
                <a16:creationId xmlns:a16="http://schemas.microsoft.com/office/drawing/2014/main" id="{09D9E850-7AF8-4624-DABE-190849D8581C}"/>
              </a:ext>
            </a:extLst>
          </p:cNvPr>
          <p:cNvSpPr/>
          <p:nvPr/>
        </p:nvSpPr>
        <p:spPr>
          <a:xfrm>
            <a:off x="3541498" y="2496289"/>
            <a:ext cx="957625" cy="917470"/>
          </a:xfrm>
          <a:custGeom>
            <a:avLst/>
            <a:gdLst/>
            <a:ahLst/>
            <a:cxnLst/>
            <a:rect l="l" t="t" r="r" b="b"/>
            <a:pathLst>
              <a:path w="957625" h="917470" fill="none">
                <a:moveTo>
                  <a:pt x="0" y="0"/>
                </a:moveTo>
                <a:cubicBezTo>
                  <a:pt x="192348" y="0"/>
                  <a:pt x="384695" y="-1170"/>
                  <a:pt x="544617" y="59578"/>
                </a:cubicBezTo>
                <a:cubicBezTo>
                  <a:pt x="704537" y="120326"/>
                  <a:pt x="832033" y="242475"/>
                  <a:pt x="895440" y="395690"/>
                </a:cubicBezTo>
                <a:cubicBezTo>
                  <a:pt x="958846" y="548906"/>
                  <a:pt x="957625" y="733189"/>
                  <a:pt x="957625" y="917470"/>
                </a:cubicBezTo>
              </a:path>
            </a:pathLst>
          </a:custGeom>
          <a:noFill/>
          <a:ln w="30400" cap="flat">
            <a:solidFill>
              <a:srgbClr val="FFFF00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11" name="ConnectLine">
            <a:extLst>
              <a:ext uri="{FF2B5EF4-FFF2-40B4-BE49-F238E27FC236}">
                <a16:creationId xmlns:a16="http://schemas.microsoft.com/office/drawing/2014/main" id="{AC83CF63-E7D3-2CE1-3880-74C4F47C079F}"/>
              </a:ext>
            </a:extLst>
          </p:cNvPr>
          <p:cNvSpPr/>
          <p:nvPr/>
        </p:nvSpPr>
        <p:spPr>
          <a:xfrm>
            <a:off x="3512509" y="3862943"/>
            <a:ext cx="986617" cy="861830"/>
          </a:xfrm>
          <a:custGeom>
            <a:avLst/>
            <a:gdLst/>
            <a:ahLst/>
            <a:cxnLst/>
            <a:rect l="l" t="t" r="r" b="b"/>
            <a:pathLst>
              <a:path w="986617" h="861830" fill="none">
                <a:moveTo>
                  <a:pt x="986617" y="0"/>
                </a:moveTo>
                <a:cubicBezTo>
                  <a:pt x="986617" y="173107"/>
                  <a:pt x="987875" y="346214"/>
                  <a:pt x="922549" y="490138"/>
                </a:cubicBezTo>
                <a:cubicBezTo>
                  <a:pt x="857223" y="634063"/>
                  <a:pt x="725868" y="748804"/>
                  <a:pt x="561106" y="805866"/>
                </a:cubicBezTo>
                <a:cubicBezTo>
                  <a:pt x="396344" y="862934"/>
                  <a:pt x="198170" y="861830"/>
                  <a:pt x="0" y="861830"/>
                </a:cubicBezTo>
              </a:path>
            </a:pathLst>
          </a:custGeom>
          <a:noFill/>
          <a:ln w="30400" cap="flat">
            <a:solidFill>
              <a:srgbClr val="FFFF00"/>
            </a:solidFill>
            <a:custDash>
              <a:ds d="600000" sp="250000"/>
              <a:ds d="250000" sp="250000"/>
              <a:ds d="250000" sp="250000"/>
            </a:custDash>
            <a:round/>
          </a:ln>
        </p:spPr>
      </p:sp>
      <p:sp>
        <p:nvSpPr>
          <p:cNvPr id="12" name="ConnectLine">
            <a:extLst>
              <a:ext uri="{FF2B5EF4-FFF2-40B4-BE49-F238E27FC236}">
                <a16:creationId xmlns:a16="http://schemas.microsoft.com/office/drawing/2014/main" id="{6E1EE66B-5CBD-E9E0-468A-BEEA66FB375F}"/>
              </a:ext>
            </a:extLst>
          </p:cNvPr>
          <p:cNvSpPr/>
          <p:nvPr/>
        </p:nvSpPr>
        <p:spPr>
          <a:xfrm>
            <a:off x="2153747" y="3808586"/>
            <a:ext cx="909587" cy="916200"/>
          </a:xfrm>
          <a:custGeom>
            <a:avLst/>
            <a:gdLst/>
            <a:ahLst/>
            <a:cxnLst/>
            <a:rect l="l" t="t" r="r" b="b"/>
            <a:pathLst>
              <a:path w="909587" h="916200" fill="none">
                <a:moveTo>
                  <a:pt x="909587" y="916200"/>
                </a:moveTo>
                <a:cubicBezTo>
                  <a:pt x="726888" y="916200"/>
                  <a:pt x="544187" y="917369"/>
                  <a:pt x="392289" y="856705"/>
                </a:cubicBezTo>
                <a:cubicBezTo>
                  <a:pt x="240389" y="796041"/>
                  <a:pt x="119294" y="674061"/>
                  <a:pt x="59064" y="521058"/>
                </a:cubicBezTo>
                <a:cubicBezTo>
                  <a:pt x="-1159" y="368054"/>
                  <a:pt x="0" y="184026"/>
                  <a:pt x="0" y="0"/>
                </a:cubicBezTo>
              </a:path>
            </a:pathLst>
          </a:custGeom>
          <a:noFill/>
          <a:ln w="30400" cap="flat">
            <a:solidFill>
              <a:srgbClr val="FFFF00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13" name="ConnectLine">
            <a:extLst>
              <a:ext uri="{FF2B5EF4-FFF2-40B4-BE49-F238E27FC236}">
                <a16:creationId xmlns:a16="http://schemas.microsoft.com/office/drawing/2014/main" id="{9D1D15FE-4973-7772-D0F6-AC0C5D04A50A}"/>
              </a:ext>
            </a:extLst>
          </p:cNvPr>
          <p:cNvSpPr/>
          <p:nvPr/>
        </p:nvSpPr>
        <p:spPr>
          <a:xfrm>
            <a:off x="2153740" y="2496303"/>
            <a:ext cx="938578" cy="863099"/>
          </a:xfrm>
          <a:custGeom>
            <a:avLst/>
            <a:gdLst/>
            <a:ahLst/>
            <a:cxnLst/>
            <a:rect l="l" t="t" r="r" b="b"/>
            <a:pathLst>
              <a:path w="938578" h="863099" fill="none">
                <a:moveTo>
                  <a:pt x="0" y="863099"/>
                </a:moveTo>
                <a:cubicBezTo>
                  <a:pt x="0" y="689737"/>
                  <a:pt x="-1197" y="516375"/>
                  <a:pt x="60949" y="372239"/>
                </a:cubicBezTo>
                <a:cubicBezTo>
                  <a:pt x="123094" y="228103"/>
                  <a:pt x="248053" y="113193"/>
                  <a:pt x="404794" y="56048"/>
                </a:cubicBezTo>
                <a:cubicBezTo>
                  <a:pt x="561535" y="-1104"/>
                  <a:pt x="750058" y="0"/>
                  <a:pt x="938578" y="0"/>
                </a:cubicBezTo>
              </a:path>
            </a:pathLst>
          </a:custGeom>
          <a:noFill/>
          <a:ln w="30400" cap="flat">
            <a:solidFill>
              <a:srgbClr val="FFFF00"/>
            </a:solidFill>
            <a:custDash>
              <a:ds d="600000" sp="250000"/>
              <a:ds d="250000" sp="250000"/>
              <a:ds d="250000" sp="250000"/>
            </a:custDash>
            <a:miter/>
          </a:ln>
        </p:spPr>
      </p:sp>
      <p:sp>
        <p:nvSpPr>
          <p:cNvPr id="14" name="ConnectLine">
            <a:extLst>
              <a:ext uri="{FF2B5EF4-FFF2-40B4-BE49-F238E27FC236}">
                <a16:creationId xmlns:a16="http://schemas.microsoft.com/office/drawing/2014/main" id="{F5FE5517-3645-1961-3140-578BF4602A00}"/>
              </a:ext>
            </a:extLst>
          </p:cNvPr>
          <p:cNvSpPr/>
          <p:nvPr/>
        </p:nvSpPr>
        <p:spPr>
          <a:xfrm>
            <a:off x="3314949" y="3292117"/>
            <a:ext cx="205036" cy="424243"/>
          </a:xfrm>
          <a:custGeom>
            <a:avLst/>
            <a:gdLst/>
            <a:ahLst/>
            <a:cxnLst/>
            <a:rect l="l" t="t" r="r" b="b"/>
            <a:pathLst>
              <a:path w="205036" h="424243" fill="none">
                <a:moveTo>
                  <a:pt x="0" y="0"/>
                </a:moveTo>
                <a:lnTo>
                  <a:pt x="205036" y="424243"/>
                </a:lnTo>
              </a:path>
            </a:pathLst>
          </a:custGeom>
          <a:noFill/>
          <a:ln w="30400" cap="flat">
            <a:solidFill>
              <a:srgbClr val="FFFF00"/>
            </a:solidFill>
            <a:miter/>
          </a:ln>
        </p:spPr>
      </p:sp>
      <p:sp>
        <p:nvSpPr>
          <p:cNvPr id="15" name="ConnectLine">
            <a:extLst>
              <a:ext uri="{FF2B5EF4-FFF2-40B4-BE49-F238E27FC236}">
                <a16:creationId xmlns:a16="http://schemas.microsoft.com/office/drawing/2014/main" id="{F19F17E9-EAC0-53DE-B9E6-71AD90EB993B}"/>
              </a:ext>
            </a:extLst>
          </p:cNvPr>
          <p:cNvSpPr/>
          <p:nvPr/>
        </p:nvSpPr>
        <p:spPr>
          <a:xfrm>
            <a:off x="3050456" y="3684477"/>
            <a:ext cx="469527" cy="31882"/>
          </a:xfrm>
          <a:custGeom>
            <a:avLst/>
            <a:gdLst/>
            <a:ahLst/>
            <a:cxnLst/>
            <a:rect l="l" t="t" r="r" b="b"/>
            <a:pathLst>
              <a:path w="469527" h="31882" fill="none">
                <a:moveTo>
                  <a:pt x="0" y="0"/>
                </a:moveTo>
                <a:lnTo>
                  <a:pt x="469527" y="31882"/>
                </a:lnTo>
              </a:path>
            </a:pathLst>
          </a:custGeom>
          <a:noFill/>
          <a:ln w="30400" cap="flat">
            <a:solidFill>
              <a:srgbClr val="FFFF00"/>
            </a:solidFill>
            <a:miter/>
          </a:ln>
        </p:spPr>
      </p:sp>
      <p:sp>
        <p:nvSpPr>
          <p:cNvPr id="16" name="ConnectLine">
            <a:extLst>
              <a:ext uri="{FF2B5EF4-FFF2-40B4-BE49-F238E27FC236}">
                <a16:creationId xmlns:a16="http://schemas.microsoft.com/office/drawing/2014/main" id="{AE14DBE3-763A-55BE-88F3-133C165FF122}"/>
              </a:ext>
            </a:extLst>
          </p:cNvPr>
          <p:cNvSpPr/>
          <p:nvPr/>
        </p:nvSpPr>
        <p:spPr>
          <a:xfrm>
            <a:off x="3050457" y="3292114"/>
            <a:ext cx="264491" cy="392361"/>
          </a:xfrm>
          <a:custGeom>
            <a:avLst/>
            <a:gdLst/>
            <a:ahLst/>
            <a:cxnLst/>
            <a:rect l="l" t="t" r="r" b="b"/>
            <a:pathLst>
              <a:path w="264491" h="392361" fill="none">
                <a:moveTo>
                  <a:pt x="264491" y="0"/>
                </a:moveTo>
                <a:lnTo>
                  <a:pt x="0" y="392361"/>
                </a:lnTo>
              </a:path>
            </a:pathLst>
          </a:custGeom>
          <a:noFill/>
          <a:ln w="30400" cap="flat">
            <a:solidFill>
              <a:srgbClr val="FFFF00"/>
            </a:solidFill>
            <a:round/>
          </a:ln>
        </p:spPr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E0E868-0D64-0913-9F52-0C7E0F5B9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8972" y="3359404"/>
            <a:ext cx="422733" cy="4227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A154B0-BE0D-74B7-5631-E4CEDC37C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7275" y="4983657"/>
            <a:ext cx="554235" cy="5542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785C456-340B-E53E-67E7-92FD7739C3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2355" y="3413760"/>
            <a:ext cx="484547" cy="4845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6B3D2B-8C92-FEE9-5B2D-7585A1ED48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9252" y="1699241"/>
            <a:ext cx="472247" cy="4722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A45212F-F7F4-F9CF-5910-78D6200916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9779" y="4040440"/>
            <a:ext cx="268361" cy="268361"/>
          </a:xfrm>
          <a:prstGeom prst="rect">
            <a:avLst/>
          </a:prstGeom>
        </p:spPr>
      </p:pic>
      <p:sp>
        <p:nvSpPr>
          <p:cNvPr id="22" name="ConnectLine">
            <a:extLst>
              <a:ext uri="{FF2B5EF4-FFF2-40B4-BE49-F238E27FC236}">
                <a16:creationId xmlns:a16="http://schemas.microsoft.com/office/drawing/2014/main" id="{48CA3990-1F98-8B40-0DA0-04740B68E92A}"/>
              </a:ext>
            </a:extLst>
          </p:cNvPr>
          <p:cNvSpPr/>
          <p:nvPr/>
        </p:nvSpPr>
        <p:spPr>
          <a:xfrm>
            <a:off x="3304501" y="3781639"/>
            <a:ext cx="7600" cy="646000"/>
          </a:xfrm>
          <a:custGeom>
            <a:avLst/>
            <a:gdLst/>
            <a:ahLst/>
            <a:cxnLst/>
            <a:rect l="l" t="t" r="r" b="b"/>
            <a:pathLst>
              <a:path w="7600" h="646000" fill="none">
                <a:moveTo>
                  <a:pt x="0" y="646000"/>
                </a:moveTo>
                <a:lnTo>
                  <a:pt x="0" y="0"/>
                </a:lnTo>
              </a:path>
            </a:pathLst>
          </a:custGeom>
          <a:noFill/>
          <a:ln w="228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8" name="ConnectLine">
            <a:extLst>
              <a:ext uri="{FF2B5EF4-FFF2-40B4-BE49-F238E27FC236}">
                <a16:creationId xmlns:a16="http://schemas.microsoft.com/office/drawing/2014/main" id="{5F93D694-9DE4-AE22-E92B-015CF0AEE58E}"/>
              </a:ext>
            </a:extLst>
          </p:cNvPr>
          <p:cNvSpPr/>
          <p:nvPr/>
        </p:nvSpPr>
        <p:spPr>
          <a:xfrm rot="20338362" flipV="1">
            <a:off x="3842418" y="4681577"/>
            <a:ext cx="1251716" cy="353566"/>
          </a:xfrm>
          <a:custGeom>
            <a:avLst/>
            <a:gdLst/>
            <a:ahLst/>
            <a:cxnLst/>
            <a:rect l="l" t="t" r="r" b="b"/>
            <a:pathLst>
              <a:path w="972800" h="395200" fill="none">
                <a:moveTo>
                  <a:pt x="0" y="0"/>
                </a:moveTo>
                <a:cubicBezTo>
                  <a:pt x="54236" y="3534"/>
                  <a:pt x="108472" y="7068"/>
                  <a:pt x="230684" y="47008"/>
                </a:cubicBezTo>
                <a:cubicBezTo>
                  <a:pt x="352897" y="86949"/>
                  <a:pt x="543086" y="163297"/>
                  <a:pt x="678102" y="227396"/>
                </a:cubicBezTo>
                <a:cubicBezTo>
                  <a:pt x="813116" y="291496"/>
                  <a:pt x="892962" y="343348"/>
                  <a:pt x="972800" y="395200"/>
                </a:cubicBezTo>
              </a:path>
            </a:pathLst>
          </a:custGeom>
          <a:noFill/>
          <a:ln w="20267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9" name="ConnectLine">
            <a:extLst>
              <a:ext uri="{FF2B5EF4-FFF2-40B4-BE49-F238E27FC236}">
                <a16:creationId xmlns:a16="http://schemas.microsoft.com/office/drawing/2014/main" id="{D6A34974-9BA0-5FFE-15E2-49540910C676}"/>
              </a:ext>
            </a:extLst>
          </p:cNvPr>
          <p:cNvSpPr/>
          <p:nvPr/>
        </p:nvSpPr>
        <p:spPr>
          <a:xfrm rot="11858735">
            <a:off x="1566096" y="4632838"/>
            <a:ext cx="949259" cy="471523"/>
          </a:xfrm>
          <a:custGeom>
            <a:avLst/>
            <a:gdLst/>
            <a:ahLst/>
            <a:cxnLst/>
            <a:rect l="l" t="t" r="r" b="b"/>
            <a:pathLst>
              <a:path w="934800" h="395200" fill="none">
                <a:moveTo>
                  <a:pt x="0" y="0"/>
                </a:moveTo>
                <a:cubicBezTo>
                  <a:pt x="51704" y="4576"/>
                  <a:pt x="103409" y="9152"/>
                  <a:pt x="222873" y="47242"/>
                </a:cubicBezTo>
                <a:cubicBezTo>
                  <a:pt x="342336" y="85332"/>
                  <a:pt x="529560" y="156935"/>
                  <a:pt x="659507" y="220515"/>
                </a:cubicBezTo>
                <a:cubicBezTo>
                  <a:pt x="789458" y="284093"/>
                  <a:pt x="862129" y="339646"/>
                  <a:pt x="934800" y="395200"/>
                </a:cubicBezTo>
              </a:path>
            </a:pathLst>
          </a:custGeom>
          <a:noFill/>
          <a:ln w="20267" cap="flat">
            <a:solidFill>
              <a:srgbClr val="FFFF00"/>
            </a:solidFill>
            <a:miter/>
            <a:head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D8F2F1-8F2E-D3EA-445D-0A2B4C9BAEBD}"/>
              </a:ext>
            </a:extLst>
          </p:cNvPr>
          <p:cNvSpPr/>
          <p:nvPr/>
        </p:nvSpPr>
        <p:spPr>
          <a:xfrm>
            <a:off x="1214024" y="3765377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97298FD-148B-4C19-860C-CC7685EDD22C}"/>
              </a:ext>
            </a:extLst>
          </p:cNvPr>
          <p:cNvSpPr/>
          <p:nvPr/>
        </p:nvSpPr>
        <p:spPr>
          <a:xfrm>
            <a:off x="4778756" y="3850114"/>
            <a:ext cx="7008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7FDB795-2AB8-1246-1A6D-FEB6664330CA}"/>
              </a:ext>
            </a:extLst>
          </p:cNvPr>
          <p:cNvSpPr/>
          <p:nvPr/>
        </p:nvSpPr>
        <p:spPr>
          <a:xfrm>
            <a:off x="2911210" y="5479940"/>
            <a:ext cx="7008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7DF59C-1D6A-4709-FDE4-1C4D49F9639E}"/>
              </a:ext>
            </a:extLst>
          </p:cNvPr>
          <p:cNvSpPr/>
          <p:nvPr/>
        </p:nvSpPr>
        <p:spPr>
          <a:xfrm>
            <a:off x="4227072" y="5094048"/>
            <a:ext cx="1261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医学操作记录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DDD2DC-77B5-7854-0AE9-EE81A4142AB4}"/>
              </a:ext>
            </a:extLst>
          </p:cNvPr>
          <p:cNvSpPr/>
          <p:nvPr/>
        </p:nvSpPr>
        <p:spPr>
          <a:xfrm>
            <a:off x="2427490" y="4321589"/>
            <a:ext cx="8258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电子病历本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A71573-A45E-A412-B99F-C8F3A20B846C}"/>
              </a:ext>
            </a:extLst>
          </p:cNvPr>
          <p:cNvSpPr/>
          <p:nvPr/>
        </p:nvSpPr>
        <p:spPr>
          <a:xfrm>
            <a:off x="593351" y="4921018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分配电子病历本、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体检本查看权限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449CDD1-D37B-790E-F718-D70BDF22ABE1}"/>
              </a:ext>
            </a:extLst>
          </p:cNvPr>
          <p:cNvSpPr/>
          <p:nvPr/>
        </p:nvSpPr>
        <p:spPr>
          <a:xfrm>
            <a:off x="3325857" y="1638260"/>
            <a:ext cx="12170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卫生部门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A20E0A-DD7C-4DE4-E535-5252C59AFB03}"/>
              </a:ext>
            </a:extLst>
          </p:cNvPr>
          <p:cNvSpPr txBox="1"/>
          <p:nvPr/>
        </p:nvSpPr>
        <p:spPr>
          <a:xfrm>
            <a:off x="6599146" y="2271836"/>
            <a:ext cx="483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信息不可改，事故难逃责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51A0A5-D8BE-468A-42FC-5C6A03F0A824}"/>
              </a:ext>
            </a:extLst>
          </p:cNvPr>
          <p:cNvSpPr/>
          <p:nvPr/>
        </p:nvSpPr>
        <p:spPr>
          <a:xfrm>
            <a:off x="6892660" y="2897737"/>
            <a:ext cx="4801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对于医院提供的任何证据，电子病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历本都存储不可篡改的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副本，可以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验证信息有效性。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83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不同数据分区域流通</a:t>
            </a:r>
          </a:p>
        </p:txBody>
      </p:sp>
      <p:sp>
        <p:nvSpPr>
          <p:cNvPr id="4" name="开始">
            <a:extLst>
              <a:ext uri="{FF2B5EF4-FFF2-40B4-BE49-F238E27FC236}">
                <a16:creationId xmlns:a16="http://schemas.microsoft.com/office/drawing/2014/main" id="{02220753-2E5B-E020-E7B5-A76A102FA0C7}"/>
              </a:ext>
            </a:extLst>
          </p:cNvPr>
          <p:cNvSpPr/>
          <p:nvPr/>
        </p:nvSpPr>
        <p:spPr>
          <a:xfrm>
            <a:off x="4955305" y="1690406"/>
            <a:ext cx="1679532" cy="1679532"/>
          </a:xfrm>
          <a:custGeom>
            <a:avLst/>
            <a:gdLst>
              <a:gd name="connsiteX0" fmla="*/ 0 w 1679532"/>
              <a:gd name="connsiteY0" fmla="*/ 839766 h 1679532"/>
              <a:gd name="connsiteX1" fmla="*/ 839766 w 1679532"/>
              <a:gd name="connsiteY1" fmla="*/ 0 h 1679532"/>
              <a:gd name="connsiteX2" fmla="*/ 1679532 w 1679532"/>
              <a:gd name="connsiteY2" fmla="*/ 839766 h 1679532"/>
              <a:gd name="connsiteX3" fmla="*/ 839766 w 1679532"/>
              <a:gd name="connsiteY3" fmla="*/ 1679532 h 167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532" h="1679532">
                <a:moveTo>
                  <a:pt x="0" y="839766"/>
                </a:moveTo>
                <a:cubicBezTo>
                  <a:pt x="0" y="375977"/>
                  <a:pt x="375977" y="0"/>
                  <a:pt x="839766" y="0"/>
                </a:cubicBezTo>
                <a:cubicBezTo>
                  <a:pt x="1303552" y="0"/>
                  <a:pt x="1679532" y="375977"/>
                  <a:pt x="1679532" y="839766"/>
                </a:cubicBezTo>
                <a:cubicBezTo>
                  <a:pt x="1679532" y="1303552"/>
                  <a:pt x="1303552" y="1679532"/>
                  <a:pt x="839766" y="1679532"/>
                </a:cubicBezTo>
                <a:cubicBezTo>
                  <a:pt x="375977" y="1679532"/>
                  <a:pt x="0" y="1303552"/>
                  <a:pt x="0" y="839766"/>
                </a:cubicBezTo>
                <a:close/>
              </a:path>
            </a:pathLst>
          </a:custGeom>
          <a:noFill/>
          <a:ln w="1270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</p:sp>
      <p:sp>
        <p:nvSpPr>
          <p:cNvPr id="5" name="开始">
            <a:extLst>
              <a:ext uri="{FF2B5EF4-FFF2-40B4-BE49-F238E27FC236}">
                <a16:creationId xmlns:a16="http://schemas.microsoft.com/office/drawing/2014/main" id="{FEBFA883-32D8-9469-A4BA-0B07BD5C2CB7}"/>
              </a:ext>
            </a:extLst>
          </p:cNvPr>
          <p:cNvSpPr/>
          <p:nvPr/>
        </p:nvSpPr>
        <p:spPr>
          <a:xfrm>
            <a:off x="3725222" y="3647893"/>
            <a:ext cx="1679532" cy="1679532"/>
          </a:xfrm>
          <a:custGeom>
            <a:avLst/>
            <a:gdLst>
              <a:gd name="connsiteX0" fmla="*/ 0 w 1679532"/>
              <a:gd name="connsiteY0" fmla="*/ 839766 h 1679532"/>
              <a:gd name="connsiteX1" fmla="*/ 839766 w 1679532"/>
              <a:gd name="connsiteY1" fmla="*/ 0 h 1679532"/>
              <a:gd name="connsiteX2" fmla="*/ 1679532 w 1679532"/>
              <a:gd name="connsiteY2" fmla="*/ 839766 h 1679532"/>
              <a:gd name="connsiteX3" fmla="*/ 839766 w 1679532"/>
              <a:gd name="connsiteY3" fmla="*/ 1679532 h 167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532" h="1679532">
                <a:moveTo>
                  <a:pt x="0" y="839766"/>
                </a:moveTo>
                <a:cubicBezTo>
                  <a:pt x="0" y="375977"/>
                  <a:pt x="375977" y="0"/>
                  <a:pt x="839766" y="0"/>
                </a:cubicBezTo>
                <a:cubicBezTo>
                  <a:pt x="1303552" y="0"/>
                  <a:pt x="1679532" y="375977"/>
                  <a:pt x="1679532" y="839766"/>
                </a:cubicBezTo>
                <a:cubicBezTo>
                  <a:pt x="1679532" y="1303552"/>
                  <a:pt x="1303552" y="1679532"/>
                  <a:pt x="839766" y="1679532"/>
                </a:cubicBezTo>
                <a:cubicBezTo>
                  <a:pt x="375977" y="1679532"/>
                  <a:pt x="0" y="1303552"/>
                  <a:pt x="0" y="839766"/>
                </a:cubicBezTo>
                <a:close/>
              </a:path>
            </a:pathLst>
          </a:custGeom>
          <a:noFill/>
          <a:ln w="1270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</p:sp>
      <p:sp>
        <p:nvSpPr>
          <p:cNvPr id="6" name="开始">
            <a:extLst>
              <a:ext uri="{FF2B5EF4-FFF2-40B4-BE49-F238E27FC236}">
                <a16:creationId xmlns:a16="http://schemas.microsoft.com/office/drawing/2014/main" id="{B61E7A1B-0EE3-1D51-D0C1-6AAD3F926206}"/>
              </a:ext>
            </a:extLst>
          </p:cNvPr>
          <p:cNvSpPr/>
          <p:nvPr/>
        </p:nvSpPr>
        <p:spPr>
          <a:xfrm>
            <a:off x="6073022" y="3701115"/>
            <a:ext cx="1679532" cy="1679532"/>
          </a:xfrm>
          <a:custGeom>
            <a:avLst/>
            <a:gdLst>
              <a:gd name="connsiteX0" fmla="*/ 0 w 1679532"/>
              <a:gd name="connsiteY0" fmla="*/ 839766 h 1679532"/>
              <a:gd name="connsiteX1" fmla="*/ 839766 w 1679532"/>
              <a:gd name="connsiteY1" fmla="*/ 0 h 1679532"/>
              <a:gd name="connsiteX2" fmla="*/ 1679532 w 1679532"/>
              <a:gd name="connsiteY2" fmla="*/ 839766 h 1679532"/>
              <a:gd name="connsiteX3" fmla="*/ 839766 w 1679532"/>
              <a:gd name="connsiteY3" fmla="*/ 1679532 h 167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532" h="1679532">
                <a:moveTo>
                  <a:pt x="0" y="839766"/>
                </a:moveTo>
                <a:cubicBezTo>
                  <a:pt x="0" y="375977"/>
                  <a:pt x="375977" y="0"/>
                  <a:pt x="839766" y="0"/>
                </a:cubicBezTo>
                <a:cubicBezTo>
                  <a:pt x="1303552" y="0"/>
                  <a:pt x="1679532" y="375977"/>
                  <a:pt x="1679532" y="839766"/>
                </a:cubicBezTo>
                <a:cubicBezTo>
                  <a:pt x="1679532" y="1303552"/>
                  <a:pt x="1303552" y="1679532"/>
                  <a:pt x="839766" y="1679532"/>
                </a:cubicBezTo>
                <a:cubicBezTo>
                  <a:pt x="375977" y="1679532"/>
                  <a:pt x="0" y="1303552"/>
                  <a:pt x="0" y="839766"/>
                </a:cubicBezTo>
                <a:close/>
              </a:path>
            </a:pathLst>
          </a:custGeom>
          <a:noFill/>
          <a:ln w="1270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78DCD7-C5B6-6C87-678F-7EAFF6EAF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4682" y="3405425"/>
            <a:ext cx="484935" cy="48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10A034-C914-FA13-C855-D42750C33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4264" y="4747874"/>
            <a:ext cx="484935" cy="484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AE8B55-18AD-FAA6-7B56-6414AFB2E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5413" y="4635508"/>
            <a:ext cx="484935" cy="4849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CFAE67-7E5E-D5A7-6ADF-233E57112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907" y="4895717"/>
            <a:ext cx="484935" cy="4849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FAB778-EA80-F586-22C2-48D5939E0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0429" y="3476394"/>
            <a:ext cx="484935" cy="4849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116A76-D72F-5EEC-A00F-7FF27D0FE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28" y="4747874"/>
            <a:ext cx="484935" cy="484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45FE32-3129-D7C4-C16B-0F1B23FC9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5308" y="2731252"/>
            <a:ext cx="484935" cy="4849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25790B-E6A0-488D-74EA-F9936ABA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6893" y="2583402"/>
            <a:ext cx="484935" cy="4849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EA8D6D-66F2-862B-3A97-0FFFB0631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6150" y="1465490"/>
            <a:ext cx="484935" cy="4849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31858A-7437-41EE-019D-E61CF410B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9871" y="3289399"/>
            <a:ext cx="521906" cy="4578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FFF6D1-47CF-0981-1F94-135408F7F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5410" y="3700133"/>
            <a:ext cx="521906" cy="4578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E787CB6-E86D-87C5-7BE9-A9A74FEA7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5811" y="4112038"/>
            <a:ext cx="521906" cy="4578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33B53CE-9695-2B3C-243E-520F47182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8592" y="3700133"/>
            <a:ext cx="521906" cy="457812"/>
          </a:xfrm>
          <a:prstGeom prst="rect">
            <a:avLst/>
          </a:prstGeom>
        </p:spPr>
      </p:pic>
      <p:sp>
        <p:nvSpPr>
          <p:cNvPr id="20" name="ConnectLine">
            <a:extLst>
              <a:ext uri="{FF2B5EF4-FFF2-40B4-BE49-F238E27FC236}">
                <a16:creationId xmlns:a16="http://schemas.microsoft.com/office/drawing/2014/main" id="{DCA22682-C7C9-2F4F-8B98-A27D83DA13DA}"/>
              </a:ext>
            </a:extLst>
          </p:cNvPr>
          <p:cNvSpPr/>
          <p:nvPr/>
        </p:nvSpPr>
        <p:spPr>
          <a:xfrm>
            <a:off x="5806761" y="3929045"/>
            <a:ext cx="211832" cy="182997"/>
          </a:xfrm>
          <a:custGeom>
            <a:avLst/>
            <a:gdLst/>
            <a:ahLst/>
            <a:cxnLst/>
            <a:rect l="l" t="t" r="r" b="b"/>
            <a:pathLst>
              <a:path w="211832" h="182997" fill="none">
                <a:moveTo>
                  <a:pt x="211832" y="0"/>
                </a:moveTo>
                <a:lnTo>
                  <a:pt x="0" y="18299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21" name="ConnectLine">
            <a:extLst>
              <a:ext uri="{FF2B5EF4-FFF2-40B4-BE49-F238E27FC236}">
                <a16:creationId xmlns:a16="http://schemas.microsoft.com/office/drawing/2014/main" id="{72E72D21-C9DF-25C9-4280-7D8D67D039FF}"/>
              </a:ext>
            </a:extLst>
          </p:cNvPr>
          <p:cNvSpPr/>
          <p:nvPr/>
        </p:nvSpPr>
        <p:spPr>
          <a:xfrm>
            <a:off x="5607322" y="3929045"/>
            <a:ext cx="199444" cy="182997"/>
          </a:xfrm>
          <a:custGeom>
            <a:avLst/>
            <a:gdLst/>
            <a:ahLst/>
            <a:cxnLst/>
            <a:rect l="l" t="t" r="r" b="b"/>
            <a:pathLst>
              <a:path w="199444" h="182997" fill="none">
                <a:moveTo>
                  <a:pt x="0" y="0"/>
                </a:moveTo>
                <a:lnTo>
                  <a:pt x="199444" y="18299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22" name="ConnectLine">
            <a:extLst>
              <a:ext uri="{FF2B5EF4-FFF2-40B4-BE49-F238E27FC236}">
                <a16:creationId xmlns:a16="http://schemas.microsoft.com/office/drawing/2014/main" id="{87CBEC99-8AB2-6876-8470-CE2F3CD3221A}"/>
              </a:ext>
            </a:extLst>
          </p:cNvPr>
          <p:cNvSpPr/>
          <p:nvPr/>
        </p:nvSpPr>
        <p:spPr>
          <a:xfrm>
            <a:off x="5820821" y="3747214"/>
            <a:ext cx="197772" cy="181828"/>
          </a:xfrm>
          <a:custGeom>
            <a:avLst/>
            <a:gdLst/>
            <a:ahLst/>
            <a:cxnLst/>
            <a:rect l="l" t="t" r="r" b="b"/>
            <a:pathLst>
              <a:path w="197772" h="181828" fill="none">
                <a:moveTo>
                  <a:pt x="0" y="0"/>
                </a:moveTo>
                <a:lnTo>
                  <a:pt x="197772" y="181828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23" name="ConnectLine">
            <a:extLst>
              <a:ext uri="{FF2B5EF4-FFF2-40B4-BE49-F238E27FC236}">
                <a16:creationId xmlns:a16="http://schemas.microsoft.com/office/drawing/2014/main" id="{A7F6C7E1-839B-0E4E-7CFA-8A6AD7CF9A07}"/>
              </a:ext>
            </a:extLst>
          </p:cNvPr>
          <p:cNvSpPr/>
          <p:nvPr/>
        </p:nvSpPr>
        <p:spPr>
          <a:xfrm>
            <a:off x="5607322" y="3747214"/>
            <a:ext cx="213504" cy="181828"/>
          </a:xfrm>
          <a:custGeom>
            <a:avLst/>
            <a:gdLst/>
            <a:ahLst/>
            <a:cxnLst/>
            <a:rect l="l" t="t" r="r" b="b"/>
            <a:pathLst>
              <a:path w="213504" h="181828" fill="none">
                <a:moveTo>
                  <a:pt x="0" y="181828"/>
                </a:moveTo>
                <a:lnTo>
                  <a:pt x="213504" y="0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27" name="ConnectLine">
            <a:extLst>
              <a:ext uri="{FF2B5EF4-FFF2-40B4-BE49-F238E27FC236}">
                <a16:creationId xmlns:a16="http://schemas.microsoft.com/office/drawing/2014/main" id="{9411998A-E35C-5674-6747-D8868E215EB4}"/>
              </a:ext>
            </a:extLst>
          </p:cNvPr>
          <p:cNvSpPr/>
          <p:nvPr/>
        </p:nvSpPr>
        <p:spPr>
          <a:xfrm>
            <a:off x="6458629" y="1807029"/>
            <a:ext cx="1498167" cy="2350916"/>
          </a:xfrm>
          <a:custGeom>
            <a:avLst/>
            <a:gdLst/>
            <a:ahLst/>
            <a:cxnLst/>
            <a:rect l="l" t="t" r="r" b="b"/>
            <a:pathLst>
              <a:path w="1453670" h="2477600" fill="none">
                <a:moveTo>
                  <a:pt x="0" y="0"/>
                </a:moveTo>
                <a:cubicBezTo>
                  <a:pt x="301658" y="96295"/>
                  <a:pt x="603317" y="192591"/>
                  <a:pt x="873027" y="424697"/>
                </a:cubicBezTo>
                <a:cubicBezTo>
                  <a:pt x="1142736" y="656803"/>
                  <a:pt x="1380487" y="1024723"/>
                  <a:pt x="1438665" y="1389508"/>
                </a:cubicBezTo>
                <a:cubicBezTo>
                  <a:pt x="1496835" y="1754293"/>
                  <a:pt x="1375418" y="2115946"/>
                  <a:pt x="1254000" y="2477600"/>
                </a:cubicBezTo>
              </a:path>
            </a:pathLst>
          </a:custGeom>
          <a:noFill/>
          <a:ln w="304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8" name="ConnectLine">
            <a:extLst>
              <a:ext uri="{FF2B5EF4-FFF2-40B4-BE49-F238E27FC236}">
                <a16:creationId xmlns:a16="http://schemas.microsoft.com/office/drawing/2014/main" id="{E2083BBF-DE6C-CA7F-9591-0BB3B44F2DBB}"/>
              </a:ext>
            </a:extLst>
          </p:cNvPr>
          <p:cNvSpPr/>
          <p:nvPr/>
        </p:nvSpPr>
        <p:spPr>
          <a:xfrm>
            <a:off x="3670792" y="1807029"/>
            <a:ext cx="1498167" cy="2266432"/>
          </a:xfrm>
          <a:custGeom>
            <a:avLst/>
            <a:gdLst/>
            <a:ahLst/>
            <a:cxnLst/>
            <a:rect l="l" t="t" r="r" b="b"/>
            <a:pathLst>
              <a:path w="1601379" h="2333200" fill="none">
                <a:moveTo>
                  <a:pt x="126979" y="2333200"/>
                </a:moveTo>
                <a:cubicBezTo>
                  <a:pt x="43708" y="1998708"/>
                  <a:pt x="-39562" y="1664215"/>
                  <a:pt x="20409" y="1316609"/>
                </a:cubicBezTo>
                <a:cubicBezTo>
                  <a:pt x="80382" y="969015"/>
                  <a:pt x="283593" y="608304"/>
                  <a:pt x="570964" y="386688"/>
                </a:cubicBezTo>
                <a:cubicBezTo>
                  <a:pt x="858333" y="165064"/>
                  <a:pt x="1229853" y="82528"/>
                  <a:pt x="1601379" y="0"/>
                </a:cubicBezTo>
              </a:path>
            </a:pathLst>
          </a:custGeom>
          <a:noFill/>
          <a:ln w="304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9" name="ConnectLine">
            <a:extLst>
              <a:ext uri="{FF2B5EF4-FFF2-40B4-BE49-F238E27FC236}">
                <a16:creationId xmlns:a16="http://schemas.microsoft.com/office/drawing/2014/main" id="{181DB80A-72B2-1658-FD75-5D9C6D815FA0}"/>
              </a:ext>
            </a:extLst>
          </p:cNvPr>
          <p:cNvSpPr/>
          <p:nvPr/>
        </p:nvSpPr>
        <p:spPr>
          <a:xfrm>
            <a:off x="4417148" y="5410923"/>
            <a:ext cx="2723879" cy="588899"/>
          </a:xfrm>
          <a:custGeom>
            <a:avLst/>
            <a:gdLst/>
            <a:ahLst/>
            <a:cxnLst/>
            <a:rect l="l" t="t" r="r" b="b"/>
            <a:pathLst>
              <a:path w="3374400" h="805600" fill="none">
                <a:moveTo>
                  <a:pt x="3374400" y="0"/>
                </a:moveTo>
                <a:cubicBezTo>
                  <a:pt x="3091485" y="258778"/>
                  <a:pt x="2808569" y="517558"/>
                  <a:pt x="2414702" y="665934"/>
                </a:cubicBezTo>
                <a:cubicBezTo>
                  <a:pt x="2020832" y="814310"/>
                  <a:pt x="1516010" y="852279"/>
                  <a:pt x="1095069" y="741885"/>
                </a:cubicBezTo>
                <a:cubicBezTo>
                  <a:pt x="674128" y="631496"/>
                  <a:pt x="337060" y="372748"/>
                  <a:pt x="0" y="114000"/>
                </a:cubicBezTo>
              </a:path>
            </a:pathLst>
          </a:custGeom>
          <a:noFill/>
          <a:ln w="304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11E6F79-107B-21AA-4EC3-C4F297E7AF63}"/>
              </a:ext>
            </a:extLst>
          </p:cNvPr>
          <p:cNvSpPr/>
          <p:nvPr/>
        </p:nvSpPr>
        <p:spPr>
          <a:xfrm>
            <a:off x="2682031" y="1879293"/>
            <a:ext cx="16795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数据分级查看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A89DA9C-673C-A9A9-D608-C80466865F71}"/>
              </a:ext>
            </a:extLst>
          </p:cNvPr>
          <p:cNvSpPr/>
          <p:nvPr/>
        </p:nvSpPr>
        <p:spPr>
          <a:xfrm>
            <a:off x="4516677" y="6118738"/>
            <a:ext cx="27238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区域边界不可逾越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15647A-E538-4B96-D438-88BD4B77D117}"/>
              </a:ext>
            </a:extLst>
          </p:cNvPr>
          <p:cNvSpPr/>
          <p:nvPr/>
        </p:nvSpPr>
        <p:spPr>
          <a:xfrm>
            <a:off x="6068764" y="4285718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医院数据库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58FBCA-0474-1582-AE3D-86F270898E4B}"/>
              </a:ext>
            </a:extLst>
          </p:cNvPr>
          <p:cNvSpPr/>
          <p:nvPr/>
        </p:nvSpPr>
        <p:spPr>
          <a:xfrm>
            <a:off x="4940982" y="2228533"/>
            <a:ext cx="17315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电子体检本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9EE4BF9-49A9-950E-10CA-852955B44DE2}"/>
              </a:ext>
            </a:extLst>
          </p:cNvPr>
          <p:cNvSpPr/>
          <p:nvPr/>
        </p:nvSpPr>
        <p:spPr>
          <a:xfrm>
            <a:off x="3689943" y="4253618"/>
            <a:ext cx="17315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电子病历本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41B2DCE-228D-0873-D549-19A1E876DB90}"/>
              </a:ext>
            </a:extLst>
          </p:cNvPr>
          <p:cNvSpPr/>
          <p:nvPr/>
        </p:nvSpPr>
        <p:spPr>
          <a:xfrm>
            <a:off x="7410755" y="1950425"/>
            <a:ext cx="12432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分区域流动</a:t>
            </a:r>
          </a:p>
        </p:txBody>
      </p:sp>
    </p:spTree>
    <p:extLst>
      <p:ext uri="{BB962C8B-B14F-4D97-AF65-F5344CB8AC3E}">
        <p14:creationId xmlns:p14="http://schemas.microsoft.com/office/powerpoint/2010/main" val="394732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4" y="409611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亮点总结</a:t>
            </a:r>
          </a:p>
        </p:txBody>
      </p:sp>
    </p:spTree>
    <p:extLst>
      <p:ext uri="{BB962C8B-B14F-4D97-AF65-F5344CB8AC3E}">
        <p14:creationId xmlns:p14="http://schemas.microsoft.com/office/powerpoint/2010/main" val="182572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亮点</a:t>
            </a:r>
            <a:r>
              <a:rPr lang="en-US" altLang="zh-CN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1---</a:t>
            </a:r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数据共享，分权管理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AC59208-4DD0-4964-655E-BF64459B7636}"/>
              </a:ext>
            </a:extLst>
          </p:cNvPr>
          <p:cNvCxnSpPr/>
          <p:nvPr/>
        </p:nvCxnSpPr>
        <p:spPr>
          <a:xfrm>
            <a:off x="7910100" y="1824176"/>
            <a:ext cx="0" cy="474624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5AAF92E-1459-7A8F-9753-DD5FA971F58B}"/>
              </a:ext>
            </a:extLst>
          </p:cNvPr>
          <p:cNvSpPr txBox="1"/>
          <p:nvPr/>
        </p:nvSpPr>
        <p:spPr>
          <a:xfrm>
            <a:off x="7118052" y="1231467"/>
            <a:ext cx="4853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基于</a:t>
            </a:r>
            <a:r>
              <a:rPr lang="en-US" altLang="zh-CN" sz="2800" dirty="0">
                <a:solidFill>
                  <a:srgbClr val="FFFF00"/>
                </a:solidFill>
              </a:rPr>
              <a:t>CP-ABE</a:t>
            </a:r>
            <a:r>
              <a:rPr lang="zh-CN" altLang="en-US" sz="2800" dirty="0">
                <a:solidFill>
                  <a:srgbClr val="FFFF00"/>
                </a:solidFill>
              </a:rPr>
              <a:t>的数据共享机制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7BF71A-5F1F-4F2A-8FCB-FABB2D89459C}"/>
              </a:ext>
            </a:extLst>
          </p:cNvPr>
          <p:cNvSpPr/>
          <p:nvPr/>
        </p:nvSpPr>
        <p:spPr>
          <a:xfrm>
            <a:off x="8106849" y="2247397"/>
            <a:ext cx="38207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CP-ABE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进行数据共享；分级查看，互不干扰。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数据拥有者对授权集合进行管理，同时拥有者可以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将数据、集合权限共享给其他用户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，来共同管理数据授权集合。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416076-00C6-D0F0-0EA3-4DCA1B0E4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464" y="3809135"/>
            <a:ext cx="471200" cy="47120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8391874B-9152-21F2-378F-821DC8A382A0}"/>
              </a:ext>
            </a:extLst>
          </p:cNvPr>
          <p:cNvSpPr/>
          <p:nvPr/>
        </p:nvSpPr>
        <p:spPr>
          <a:xfrm>
            <a:off x="2159264" y="2451836"/>
            <a:ext cx="5348348" cy="3336400"/>
          </a:xfrm>
          <a:custGeom>
            <a:avLst/>
            <a:gdLst>
              <a:gd name="connsiteX0" fmla="*/ 0 w 5348348"/>
              <a:gd name="connsiteY0" fmla="*/ 1668200 h 3336400"/>
              <a:gd name="connsiteX1" fmla="*/ 2674174 w 5348348"/>
              <a:gd name="connsiteY1" fmla="*/ 0 h 3336400"/>
              <a:gd name="connsiteX2" fmla="*/ 5348348 w 5348348"/>
              <a:gd name="connsiteY2" fmla="*/ 1668200 h 3336400"/>
              <a:gd name="connsiteX3" fmla="*/ 2674174 w 5348348"/>
              <a:gd name="connsiteY3" fmla="*/ 3336400 h 33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8348" h="3336400">
                <a:moveTo>
                  <a:pt x="0" y="0"/>
                </a:moveTo>
                <a:lnTo>
                  <a:pt x="5348348" y="0"/>
                </a:lnTo>
                <a:lnTo>
                  <a:pt x="5348348" y="3336400"/>
                </a:lnTo>
                <a:lnTo>
                  <a:pt x="0" y="33364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</a:custDash>
            <a:miter/>
          </a:ln>
        </p:spPr>
      </p:sp>
      <p:sp>
        <p:nvSpPr>
          <p:cNvPr id="15" name="ConnectLine">
            <a:extLst>
              <a:ext uri="{FF2B5EF4-FFF2-40B4-BE49-F238E27FC236}">
                <a16:creationId xmlns:a16="http://schemas.microsoft.com/office/drawing/2014/main" id="{D245F8E8-AA51-A025-998C-E9E87FF162EA}"/>
              </a:ext>
            </a:extLst>
          </p:cNvPr>
          <p:cNvSpPr/>
          <p:nvPr/>
        </p:nvSpPr>
        <p:spPr>
          <a:xfrm>
            <a:off x="1300464" y="3743836"/>
            <a:ext cx="1580800" cy="7600"/>
          </a:xfrm>
          <a:custGeom>
            <a:avLst/>
            <a:gdLst/>
            <a:ahLst/>
            <a:cxnLst/>
            <a:rect l="l" t="t" r="r" b="b"/>
            <a:pathLst>
              <a:path w="1580800" h="7600" fill="none">
                <a:moveTo>
                  <a:pt x="0" y="0"/>
                </a:moveTo>
                <a:lnTo>
                  <a:pt x="1580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17" name="ConnectLine">
            <a:extLst>
              <a:ext uri="{FF2B5EF4-FFF2-40B4-BE49-F238E27FC236}">
                <a16:creationId xmlns:a16="http://schemas.microsoft.com/office/drawing/2014/main" id="{91806DDE-7C8B-ECA7-9741-DEA1C777B946}"/>
              </a:ext>
            </a:extLst>
          </p:cNvPr>
          <p:cNvSpPr/>
          <p:nvPr/>
        </p:nvSpPr>
        <p:spPr>
          <a:xfrm>
            <a:off x="1300464" y="4101036"/>
            <a:ext cx="1580800" cy="7600"/>
          </a:xfrm>
          <a:custGeom>
            <a:avLst/>
            <a:gdLst/>
            <a:ahLst/>
            <a:cxnLst/>
            <a:rect l="l" t="t" r="r" b="b"/>
            <a:pathLst>
              <a:path w="1580800" h="7600" fill="none">
                <a:moveTo>
                  <a:pt x="0" y="0"/>
                </a:moveTo>
                <a:lnTo>
                  <a:pt x="1580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3057AC-37E6-DFBD-2FD2-42DF2916C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4860" y="2649432"/>
            <a:ext cx="520836" cy="520836"/>
          </a:xfrm>
          <a:prstGeom prst="rect">
            <a:avLst/>
          </a:prstGeom>
        </p:spPr>
      </p:pic>
      <p:sp>
        <p:nvSpPr>
          <p:cNvPr id="30" name="ConnectLine">
            <a:extLst>
              <a:ext uri="{FF2B5EF4-FFF2-40B4-BE49-F238E27FC236}">
                <a16:creationId xmlns:a16="http://schemas.microsoft.com/office/drawing/2014/main" id="{D2BDACCE-B207-1002-8CC1-216DDE477724}"/>
              </a:ext>
            </a:extLst>
          </p:cNvPr>
          <p:cNvSpPr/>
          <p:nvPr/>
        </p:nvSpPr>
        <p:spPr>
          <a:xfrm>
            <a:off x="1330864" y="4463305"/>
            <a:ext cx="4050800" cy="7600"/>
          </a:xfrm>
          <a:custGeom>
            <a:avLst/>
            <a:gdLst/>
            <a:ahLst/>
            <a:cxnLst/>
            <a:rect l="l" t="t" r="r" b="b"/>
            <a:pathLst>
              <a:path w="4050800" h="7600" fill="none">
                <a:moveTo>
                  <a:pt x="0" y="0"/>
                </a:moveTo>
                <a:lnTo>
                  <a:pt x="4050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4" name="长方形">
            <a:extLst>
              <a:ext uri="{FF2B5EF4-FFF2-40B4-BE49-F238E27FC236}">
                <a16:creationId xmlns:a16="http://schemas.microsoft.com/office/drawing/2014/main" id="{7776DB5F-EC5C-7FCB-7C51-B38F20AB8F4A}"/>
              </a:ext>
            </a:extLst>
          </p:cNvPr>
          <p:cNvSpPr/>
          <p:nvPr/>
        </p:nvSpPr>
        <p:spPr>
          <a:xfrm>
            <a:off x="5381664" y="4197305"/>
            <a:ext cx="1299600" cy="532000"/>
          </a:xfrm>
          <a:custGeom>
            <a:avLst/>
            <a:gdLst>
              <a:gd name="connsiteX0" fmla="*/ 0 w 1299600"/>
              <a:gd name="connsiteY0" fmla="*/ 266000 h 532000"/>
              <a:gd name="connsiteX1" fmla="*/ 649800 w 1299600"/>
              <a:gd name="connsiteY1" fmla="*/ 0 h 532000"/>
              <a:gd name="connsiteX2" fmla="*/ 1299600 w 1299600"/>
              <a:gd name="connsiteY2" fmla="*/ 266000 h 532000"/>
              <a:gd name="connsiteX3" fmla="*/ 649800 w 1299600"/>
              <a:gd name="connsiteY3" fmla="*/ 532000 h 5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600" h="532000">
                <a:moveTo>
                  <a:pt x="1299600" y="532000"/>
                </a:moveTo>
                <a:lnTo>
                  <a:pt x="1299600" y="0"/>
                </a:lnTo>
                <a:lnTo>
                  <a:pt x="0" y="0"/>
                </a:lnTo>
                <a:lnTo>
                  <a:pt x="0" y="532000"/>
                </a:lnTo>
                <a:lnTo>
                  <a:pt x="1299600" y="532000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prstDash val="dashDot"/>
            <a:miter/>
          </a:ln>
        </p:spPr>
      </p:sp>
      <p:sp>
        <p:nvSpPr>
          <p:cNvPr id="51" name="ConnectLine">
            <a:extLst>
              <a:ext uri="{FF2B5EF4-FFF2-40B4-BE49-F238E27FC236}">
                <a16:creationId xmlns:a16="http://schemas.microsoft.com/office/drawing/2014/main" id="{8BB6D1FB-1C7F-B4EA-52E9-42205EA37355}"/>
              </a:ext>
            </a:extLst>
          </p:cNvPr>
          <p:cNvSpPr/>
          <p:nvPr/>
        </p:nvSpPr>
        <p:spPr>
          <a:xfrm>
            <a:off x="6031464" y="4729300"/>
            <a:ext cx="7600" cy="830931"/>
          </a:xfrm>
          <a:custGeom>
            <a:avLst/>
            <a:gdLst/>
            <a:ahLst/>
            <a:cxnLst/>
            <a:rect l="l" t="t" r="r" b="b"/>
            <a:pathLst>
              <a:path w="7600" h="830931" fill="none">
                <a:moveTo>
                  <a:pt x="0" y="0"/>
                </a:moveTo>
                <a:lnTo>
                  <a:pt x="0" y="830931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3" name="ConnectLine">
            <a:extLst>
              <a:ext uri="{FF2B5EF4-FFF2-40B4-BE49-F238E27FC236}">
                <a16:creationId xmlns:a16="http://schemas.microsoft.com/office/drawing/2014/main" id="{A5490BCA-FF71-941F-AC67-A4FF3C8C6418}"/>
              </a:ext>
            </a:extLst>
          </p:cNvPr>
          <p:cNvSpPr/>
          <p:nvPr/>
        </p:nvSpPr>
        <p:spPr>
          <a:xfrm>
            <a:off x="4564301" y="4729300"/>
            <a:ext cx="1432600" cy="504133"/>
          </a:xfrm>
          <a:custGeom>
            <a:avLst/>
            <a:gdLst/>
            <a:ahLst/>
            <a:cxnLst/>
            <a:rect l="l" t="t" r="r" b="b"/>
            <a:pathLst>
              <a:path w="1432600" h="504133" fill="none">
                <a:moveTo>
                  <a:pt x="1432600" y="0"/>
                </a:moveTo>
                <a:lnTo>
                  <a:pt x="0" y="504133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C6C41549-EA7A-891D-75E1-28BBD22599EF}"/>
              </a:ext>
            </a:extLst>
          </p:cNvPr>
          <p:cNvSpPr/>
          <p:nvPr/>
        </p:nvSpPr>
        <p:spPr>
          <a:xfrm>
            <a:off x="3310013" y="4975191"/>
            <a:ext cx="1288846" cy="509041"/>
          </a:xfrm>
          <a:custGeom>
            <a:avLst/>
            <a:gdLst>
              <a:gd name="connsiteX0" fmla="*/ 0 w 1288846"/>
              <a:gd name="connsiteY0" fmla="*/ 254521 h 509041"/>
              <a:gd name="connsiteX1" fmla="*/ 644423 w 1288846"/>
              <a:gd name="connsiteY1" fmla="*/ 0 h 509041"/>
              <a:gd name="connsiteX2" fmla="*/ 1288846 w 1288846"/>
              <a:gd name="connsiteY2" fmla="*/ 254521 h 509041"/>
              <a:gd name="connsiteX3" fmla="*/ 644423 w 1288846"/>
              <a:gd name="connsiteY3" fmla="*/ 509041 h 50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8846" h="509041">
                <a:moveTo>
                  <a:pt x="0" y="0"/>
                </a:moveTo>
                <a:lnTo>
                  <a:pt x="1288846" y="0"/>
                </a:lnTo>
                <a:lnTo>
                  <a:pt x="1288846" y="509041"/>
                </a:lnTo>
                <a:lnTo>
                  <a:pt x="0" y="509041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prstDash val="dashDot"/>
            <a:miter/>
          </a:ln>
        </p:spPr>
      </p:sp>
      <p:sp>
        <p:nvSpPr>
          <p:cNvPr id="56" name="ConnectLine">
            <a:extLst>
              <a:ext uri="{FF2B5EF4-FFF2-40B4-BE49-F238E27FC236}">
                <a16:creationId xmlns:a16="http://schemas.microsoft.com/office/drawing/2014/main" id="{7F40C54C-219E-F473-011E-5EAAC88B92D0}"/>
              </a:ext>
            </a:extLst>
          </p:cNvPr>
          <p:cNvSpPr/>
          <p:nvPr/>
        </p:nvSpPr>
        <p:spPr>
          <a:xfrm>
            <a:off x="1399264" y="5058636"/>
            <a:ext cx="1474400" cy="7600"/>
          </a:xfrm>
          <a:custGeom>
            <a:avLst/>
            <a:gdLst/>
            <a:ahLst/>
            <a:cxnLst/>
            <a:rect l="l" t="t" r="r" b="b"/>
            <a:pathLst>
              <a:path w="1474400" h="7600" fill="none">
                <a:moveTo>
                  <a:pt x="0" y="0"/>
                </a:moveTo>
                <a:lnTo>
                  <a:pt x="14744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18B46B1-B656-339C-EEB1-3708DF0CE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9225" y="2649440"/>
            <a:ext cx="520836" cy="520836"/>
          </a:xfrm>
          <a:prstGeom prst="rect">
            <a:avLst/>
          </a:prstGeom>
        </p:spPr>
      </p:pic>
      <p:sp>
        <p:nvSpPr>
          <p:cNvPr id="60" name="ConnectLine">
            <a:extLst>
              <a:ext uri="{FF2B5EF4-FFF2-40B4-BE49-F238E27FC236}">
                <a16:creationId xmlns:a16="http://schemas.microsoft.com/office/drawing/2014/main" id="{9BC8A74A-4A73-7FC4-A911-4826F28DC6ED}"/>
              </a:ext>
            </a:extLst>
          </p:cNvPr>
          <p:cNvSpPr/>
          <p:nvPr/>
        </p:nvSpPr>
        <p:spPr>
          <a:xfrm>
            <a:off x="4107342" y="1965436"/>
            <a:ext cx="7600" cy="714400"/>
          </a:xfrm>
          <a:custGeom>
            <a:avLst/>
            <a:gdLst/>
            <a:ahLst/>
            <a:cxnLst/>
            <a:rect l="l" t="t" r="r" b="b"/>
            <a:pathLst>
              <a:path w="7600" h="714400" fill="none">
                <a:moveTo>
                  <a:pt x="0" y="714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3" name="ConnectLine">
            <a:extLst>
              <a:ext uri="{FF2B5EF4-FFF2-40B4-BE49-F238E27FC236}">
                <a16:creationId xmlns:a16="http://schemas.microsoft.com/office/drawing/2014/main" id="{334862E6-912F-2C24-F4D6-AD83E36D880A}"/>
              </a:ext>
            </a:extLst>
          </p:cNvPr>
          <p:cNvSpPr/>
          <p:nvPr/>
        </p:nvSpPr>
        <p:spPr>
          <a:xfrm>
            <a:off x="5921264" y="3477834"/>
            <a:ext cx="7600" cy="719467"/>
          </a:xfrm>
          <a:custGeom>
            <a:avLst/>
            <a:gdLst/>
            <a:ahLst/>
            <a:cxnLst/>
            <a:rect l="l" t="t" r="r" b="b"/>
            <a:pathLst>
              <a:path w="7600" h="719467" fill="none">
                <a:moveTo>
                  <a:pt x="0" y="0"/>
                </a:moveTo>
                <a:lnTo>
                  <a:pt x="0" y="719467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4" name="ConnectLine">
            <a:extLst>
              <a:ext uri="{FF2B5EF4-FFF2-40B4-BE49-F238E27FC236}">
                <a16:creationId xmlns:a16="http://schemas.microsoft.com/office/drawing/2014/main" id="{2C47B683-F31F-A7F3-D1DF-BA970349AEEE}"/>
              </a:ext>
            </a:extLst>
          </p:cNvPr>
          <p:cNvSpPr/>
          <p:nvPr/>
        </p:nvSpPr>
        <p:spPr>
          <a:xfrm>
            <a:off x="3018064" y="3439836"/>
            <a:ext cx="1041200" cy="1041200"/>
          </a:xfrm>
          <a:custGeom>
            <a:avLst/>
            <a:gdLst/>
            <a:ahLst/>
            <a:cxnLst/>
            <a:rect l="l" t="t" r="r" b="b"/>
            <a:pathLst>
              <a:path w="1041200" h="1041200" fill="none">
                <a:moveTo>
                  <a:pt x="0" y="1041200"/>
                </a:moveTo>
                <a:lnTo>
                  <a:pt x="1041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2EF0794-FE17-D3F3-972A-B97CED26B154}"/>
              </a:ext>
            </a:extLst>
          </p:cNvPr>
          <p:cNvSpPr/>
          <p:nvPr/>
        </p:nvSpPr>
        <p:spPr>
          <a:xfrm>
            <a:off x="366550" y="4270850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B8CE794-E907-5892-935E-D759EFC25376}"/>
              </a:ext>
            </a:extLst>
          </p:cNvPr>
          <p:cNvSpPr/>
          <p:nvPr/>
        </p:nvSpPr>
        <p:spPr>
          <a:xfrm>
            <a:off x="3595239" y="3145425"/>
            <a:ext cx="1261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违规医疗机构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0694DDF-3B8C-5F6B-3812-370E2DF58DD0}"/>
              </a:ext>
            </a:extLst>
          </p:cNvPr>
          <p:cNvSpPr/>
          <p:nvPr/>
        </p:nvSpPr>
        <p:spPr>
          <a:xfrm>
            <a:off x="5278550" y="3171020"/>
            <a:ext cx="14558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已加入医疗机构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2EF9FF5-43DF-20AE-6D6E-6F42AAC1CACA}"/>
              </a:ext>
            </a:extLst>
          </p:cNvPr>
          <p:cNvSpPr/>
          <p:nvPr/>
        </p:nvSpPr>
        <p:spPr>
          <a:xfrm>
            <a:off x="4053280" y="2163164"/>
            <a:ext cx="1261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移除已加入者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B6B7A2-5EEA-185B-03B4-2DD8BA71298D}"/>
              </a:ext>
            </a:extLst>
          </p:cNvPr>
          <p:cNvSpPr/>
          <p:nvPr/>
        </p:nvSpPr>
        <p:spPr>
          <a:xfrm>
            <a:off x="3388409" y="3985623"/>
            <a:ext cx="9541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投诉、举报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违规用户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561CE5F-0933-90F4-8795-42EA2E3CE6D8}"/>
              </a:ext>
            </a:extLst>
          </p:cNvPr>
          <p:cNvSpPr/>
          <p:nvPr/>
        </p:nvSpPr>
        <p:spPr>
          <a:xfrm>
            <a:off x="1481929" y="3192186"/>
            <a:ext cx="10823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选择要加</a:t>
            </a:r>
            <a:endParaRPr lang="en-US" altLang="zh-CN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入的共享者</a:t>
            </a:r>
            <a:endParaRPr lang="zh-CN" altLang="en-U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D76226-4763-B883-266D-D25D68FB42A7}"/>
              </a:ext>
            </a:extLst>
          </p:cNvPr>
          <p:cNvSpPr/>
          <p:nvPr/>
        </p:nvSpPr>
        <p:spPr>
          <a:xfrm>
            <a:off x="1413569" y="3831637"/>
            <a:ext cx="126188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制定访问策略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3E15706-ABE5-3291-8A86-8F2C8314F339}"/>
              </a:ext>
            </a:extLst>
          </p:cNvPr>
          <p:cNvSpPr/>
          <p:nvPr/>
        </p:nvSpPr>
        <p:spPr>
          <a:xfrm>
            <a:off x="1406787" y="4155528"/>
            <a:ext cx="1261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拥有管理权限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FC2BC88-A720-83AA-4BD1-350B118EA5B9}"/>
              </a:ext>
            </a:extLst>
          </p:cNvPr>
          <p:cNvSpPr/>
          <p:nvPr/>
        </p:nvSpPr>
        <p:spPr>
          <a:xfrm>
            <a:off x="1421986" y="4743259"/>
            <a:ext cx="1261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进行信息脱敏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B8F9FD3-9D49-52BF-9468-65B38F1DDE8F}"/>
              </a:ext>
            </a:extLst>
          </p:cNvPr>
          <p:cNvSpPr/>
          <p:nvPr/>
        </p:nvSpPr>
        <p:spPr>
          <a:xfrm>
            <a:off x="6079622" y="5034059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上链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EFE691E-13F9-3FBD-A5C4-C4B665673523}"/>
              </a:ext>
            </a:extLst>
          </p:cNvPr>
          <p:cNvSpPr/>
          <p:nvPr/>
        </p:nvSpPr>
        <p:spPr>
          <a:xfrm>
            <a:off x="5303718" y="4213414"/>
            <a:ext cx="14414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共同协商生成密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钥以及加密算法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EEC727D-42D0-474A-B2C8-74C0B31C6A76}"/>
              </a:ext>
            </a:extLst>
          </p:cNvPr>
          <p:cNvSpPr/>
          <p:nvPr/>
        </p:nvSpPr>
        <p:spPr>
          <a:xfrm>
            <a:off x="3194157" y="4997957"/>
            <a:ext cx="14414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确保只有集合内</a:t>
            </a:r>
            <a:endParaRPr lang="en-US" altLang="zh-CN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用户可以解密</a:t>
            </a:r>
          </a:p>
        </p:txBody>
      </p:sp>
    </p:spTree>
    <p:extLst>
      <p:ext uri="{BB962C8B-B14F-4D97-AF65-F5344CB8AC3E}">
        <p14:creationId xmlns:p14="http://schemas.microsoft.com/office/powerpoint/2010/main" val="181340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17030" y="198755"/>
            <a:ext cx="618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亮点</a:t>
            </a:r>
            <a:r>
              <a:rPr lang="en-US" altLang="zh-CN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2---</a:t>
            </a:r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同态加密，联邦学习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2ED70C-84E6-8338-9440-D823B0EF40AB}"/>
              </a:ext>
            </a:extLst>
          </p:cNvPr>
          <p:cNvCxnSpPr/>
          <p:nvPr/>
        </p:nvCxnSpPr>
        <p:spPr>
          <a:xfrm>
            <a:off x="7032166" y="1554020"/>
            <a:ext cx="0" cy="474624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C0BDCBC-38F2-F579-95C4-7767095DC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1744103"/>
            <a:ext cx="1039586" cy="103958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3F4E5B-E50A-6FAC-DA87-AFB9295D6095}"/>
              </a:ext>
            </a:extLst>
          </p:cNvPr>
          <p:cNvCxnSpPr>
            <a:cxnSpLocks/>
          </p:cNvCxnSpPr>
          <p:nvPr/>
        </p:nvCxnSpPr>
        <p:spPr>
          <a:xfrm flipV="1">
            <a:off x="1992086" y="2342249"/>
            <a:ext cx="2901038" cy="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B4738B8-16F4-EBED-FAF6-B058CA24D81D}"/>
              </a:ext>
            </a:extLst>
          </p:cNvPr>
          <p:cNvCxnSpPr>
            <a:cxnSpLocks/>
          </p:cNvCxnSpPr>
          <p:nvPr/>
        </p:nvCxnSpPr>
        <p:spPr>
          <a:xfrm flipH="1">
            <a:off x="1992086" y="3116036"/>
            <a:ext cx="2939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F37D43-67B9-2F81-26AB-199D2F0B0847}"/>
              </a:ext>
            </a:extLst>
          </p:cNvPr>
          <p:cNvCxnSpPr>
            <a:cxnSpLocks/>
          </p:cNvCxnSpPr>
          <p:nvPr/>
        </p:nvCxnSpPr>
        <p:spPr>
          <a:xfrm>
            <a:off x="1992084" y="2002969"/>
            <a:ext cx="2901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D85957B-9DB9-4C8E-F2E7-37D6A3DB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35" y="1976799"/>
            <a:ext cx="952498" cy="9524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5E2175D-CAF8-2F1C-DB9F-E3BE12129CB4}"/>
              </a:ext>
            </a:extLst>
          </p:cNvPr>
          <p:cNvSpPr/>
          <p:nvPr/>
        </p:nvSpPr>
        <p:spPr>
          <a:xfrm>
            <a:off x="1715293" y="1559045"/>
            <a:ext cx="3247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Cipher-Text = Encrypt(KEY,DATA</a:t>
            </a:r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18CBDF-56E7-CDB9-786A-ADDA61CB2A6D}"/>
              </a:ext>
            </a:extLst>
          </p:cNvPr>
          <p:cNvSpPr/>
          <p:nvPr/>
        </p:nvSpPr>
        <p:spPr>
          <a:xfrm>
            <a:off x="2545898" y="1972917"/>
            <a:ext cx="1393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   </a:t>
            </a:r>
            <a:r>
              <a:rPr lang="en-US" altLang="zh-CN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f()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75163C-AF6D-163F-5E25-4E51AA862C34}"/>
              </a:ext>
            </a:extLst>
          </p:cNvPr>
          <p:cNvSpPr/>
          <p:nvPr/>
        </p:nvSpPr>
        <p:spPr>
          <a:xfrm>
            <a:off x="1502877" y="2381049"/>
            <a:ext cx="37439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CT’  = Evaluate(</a:t>
            </a:r>
            <a:r>
              <a:rPr lang="en-US" altLang="zh-CN" sz="1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f,CT</a:t>
            </a:r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= Encrypt(KEY , DATA)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A1514A-3432-F60B-A214-622A22D3B1BD}"/>
              </a:ext>
            </a:extLst>
          </p:cNvPr>
          <p:cNvSpPr/>
          <p:nvPr/>
        </p:nvSpPr>
        <p:spPr>
          <a:xfrm>
            <a:off x="1866559" y="2690593"/>
            <a:ext cx="286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CT’  = Encrypt(KEY , f(DATA))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529B44D-9135-6D8F-44FA-B88B9C6901CF}"/>
              </a:ext>
            </a:extLst>
          </p:cNvPr>
          <p:cNvCxnSpPr>
            <a:cxnSpLocks/>
          </p:cNvCxnSpPr>
          <p:nvPr/>
        </p:nvCxnSpPr>
        <p:spPr>
          <a:xfrm>
            <a:off x="5559947" y="3096694"/>
            <a:ext cx="0" cy="20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5C38F8B9-E8CA-A18A-5304-61EC0B22A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53" y="5091851"/>
            <a:ext cx="1020202" cy="10202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BE6016-EA4C-71AB-6EDF-D36C0AB2E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25" y="5260763"/>
            <a:ext cx="851290" cy="85129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F2FF9BF-B6B0-10AC-ABB9-63AF839C27C3}"/>
              </a:ext>
            </a:extLst>
          </p:cNvPr>
          <p:cNvSpPr txBox="1"/>
          <p:nvPr/>
        </p:nvSpPr>
        <p:spPr>
          <a:xfrm>
            <a:off x="7663091" y="1481808"/>
            <a:ext cx="383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同态加密，联邦学习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FDC4669-35EB-D1FB-5CD7-F3D8F03B3AC4}"/>
              </a:ext>
            </a:extLst>
          </p:cNvPr>
          <p:cNvSpPr/>
          <p:nvPr/>
        </p:nvSpPr>
        <p:spPr>
          <a:xfrm>
            <a:off x="2934541" y="5453743"/>
            <a:ext cx="15696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本地模型训练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AE2F61-A4D3-30D6-15AC-54E7D5098D70}"/>
              </a:ext>
            </a:extLst>
          </p:cNvPr>
          <p:cNvCxnSpPr/>
          <p:nvPr/>
        </p:nvCxnSpPr>
        <p:spPr>
          <a:xfrm flipV="1">
            <a:off x="5823857" y="3096694"/>
            <a:ext cx="0" cy="20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F9726DE-AD0C-8E53-442F-3380E58DCBB8}"/>
              </a:ext>
            </a:extLst>
          </p:cNvPr>
          <p:cNvSpPr/>
          <p:nvPr/>
        </p:nvSpPr>
        <p:spPr>
          <a:xfrm rot="16200000">
            <a:off x="5053244" y="3885455"/>
            <a:ext cx="203132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本地模型上传更新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31D28B1-BAD3-EB89-6462-ED855D8FCC47}"/>
              </a:ext>
            </a:extLst>
          </p:cNvPr>
          <p:cNvCxnSpPr/>
          <p:nvPr/>
        </p:nvCxnSpPr>
        <p:spPr>
          <a:xfrm flipH="1">
            <a:off x="2710543" y="5453743"/>
            <a:ext cx="2220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760DB41-627A-A775-1CC1-8BAEE4CE037D}"/>
              </a:ext>
            </a:extLst>
          </p:cNvPr>
          <p:cNvCxnSpPr/>
          <p:nvPr/>
        </p:nvCxnSpPr>
        <p:spPr>
          <a:xfrm>
            <a:off x="2710543" y="5802086"/>
            <a:ext cx="218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AF56989-DF0F-065B-000B-6682CCB612FF}"/>
              </a:ext>
            </a:extLst>
          </p:cNvPr>
          <p:cNvSpPr/>
          <p:nvPr/>
        </p:nvSpPr>
        <p:spPr>
          <a:xfrm>
            <a:off x="7810760" y="2459504"/>
            <a:ext cx="3742881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运用同态加密技术，对共享医疗数据进行安全隐私保护。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结合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联邦学习，对神经网络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模型进行</a:t>
            </a:r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分布式训练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以此培训出精准的诊疗推荐模型。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B7C60912-5D5F-1D9A-56EC-F6B523C41D1E}"/>
              </a:ext>
            </a:extLst>
          </p:cNvPr>
          <p:cNvCxnSpPr>
            <a:cxnSpLocks/>
            <a:stCxn id="13" idx="0"/>
            <a:endCxn id="13" idx="3"/>
          </p:cNvCxnSpPr>
          <p:nvPr/>
        </p:nvCxnSpPr>
        <p:spPr>
          <a:xfrm rot="16200000" flipH="1">
            <a:off x="5636083" y="1976799"/>
            <a:ext cx="476249" cy="476249"/>
          </a:xfrm>
          <a:prstGeom prst="curvedConnector4">
            <a:avLst>
              <a:gd name="adj1" fmla="val -48000"/>
              <a:gd name="adj2" fmla="val 14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F35341A-8C9D-46CD-F136-620E0B9854A7}"/>
              </a:ext>
            </a:extLst>
          </p:cNvPr>
          <p:cNvSpPr/>
          <p:nvPr/>
        </p:nvSpPr>
        <p:spPr>
          <a:xfrm>
            <a:off x="5107151" y="1324094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全局模型更新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9CC291D-576C-E22D-7075-17E2DFFC215E}"/>
              </a:ext>
            </a:extLst>
          </p:cNvPr>
          <p:cNvSpPr/>
          <p:nvPr/>
        </p:nvSpPr>
        <p:spPr>
          <a:xfrm rot="16200000">
            <a:off x="4181746" y="3945638"/>
            <a:ext cx="22765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构建全局模型后广播</a:t>
            </a:r>
          </a:p>
        </p:txBody>
      </p:sp>
    </p:spTree>
    <p:extLst>
      <p:ext uri="{BB962C8B-B14F-4D97-AF65-F5344CB8AC3E}">
        <p14:creationId xmlns:p14="http://schemas.microsoft.com/office/powerpoint/2010/main" val="390878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3145" y="396875"/>
            <a:ext cx="561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12FDE9-F920-F263-176F-DA6229214824}"/>
              </a:ext>
            </a:extLst>
          </p:cNvPr>
          <p:cNvSpPr/>
          <p:nvPr/>
        </p:nvSpPr>
        <p:spPr>
          <a:xfrm>
            <a:off x="816517" y="1770416"/>
            <a:ext cx="106135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医元疗</a:t>
            </a:r>
            <a:r>
              <a:rPr lang="en-US" altLang="zh-CN" sz="6000" b="1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sz="6000" b="1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区块链医检一体化平台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3A303-DF5C-5C4E-989A-28A4AA4DE44E}"/>
              </a:ext>
            </a:extLst>
          </p:cNvPr>
          <p:cNvSpPr/>
          <p:nvPr/>
        </p:nvSpPr>
        <p:spPr>
          <a:xfrm>
            <a:off x="4289271" y="3791320"/>
            <a:ext cx="36134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果粒中正队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CDDC45-2C12-DA0F-0BF3-8AA0B532EA38}"/>
              </a:ext>
            </a:extLst>
          </p:cNvPr>
          <p:cNvSpPr/>
          <p:nvPr/>
        </p:nvSpPr>
        <p:spPr>
          <a:xfrm>
            <a:off x="4142104" y="4698164"/>
            <a:ext cx="39077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队长：刘昱杰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327205-765A-DED8-9A4E-A4B58174A4E4}"/>
              </a:ext>
            </a:extLst>
          </p:cNvPr>
          <p:cNvSpPr/>
          <p:nvPr/>
        </p:nvSpPr>
        <p:spPr>
          <a:xfrm>
            <a:off x="3606027" y="5297232"/>
            <a:ext cx="50345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队员：彭文豪、曾浩、肖宇、章锦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2552" y="198755"/>
            <a:ext cx="6678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亮点</a:t>
            </a:r>
            <a:r>
              <a:rPr lang="en-US" altLang="zh-CN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3---</a:t>
            </a:r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激励机制，促进数据流通</a:t>
            </a:r>
          </a:p>
        </p:txBody>
      </p:sp>
      <p:sp>
        <p:nvSpPr>
          <p:cNvPr id="3" name="Ellipse">
            <a:extLst>
              <a:ext uri="{FF2B5EF4-FFF2-40B4-BE49-F238E27FC236}">
                <a16:creationId xmlns:a16="http://schemas.microsoft.com/office/drawing/2014/main" id="{593EA3F9-C9A4-0B0D-E604-D18847BFAE53}"/>
              </a:ext>
            </a:extLst>
          </p:cNvPr>
          <p:cNvSpPr/>
          <p:nvPr/>
        </p:nvSpPr>
        <p:spPr>
          <a:xfrm>
            <a:off x="1180059" y="1654662"/>
            <a:ext cx="1368030" cy="1368030"/>
          </a:xfrm>
          <a:custGeom>
            <a:avLst/>
            <a:gdLst>
              <a:gd name="connsiteX0" fmla="*/ 0 w 1368030"/>
              <a:gd name="connsiteY0" fmla="*/ 684015 h 1368030"/>
              <a:gd name="connsiteX1" fmla="*/ 684015 w 1368030"/>
              <a:gd name="connsiteY1" fmla="*/ 0 h 1368030"/>
              <a:gd name="connsiteX2" fmla="*/ 1368030 w 1368030"/>
              <a:gd name="connsiteY2" fmla="*/ 684015 h 1368030"/>
              <a:gd name="connsiteX3" fmla="*/ 684015 w 1368030"/>
              <a:gd name="connsiteY3" fmla="*/ 1368030 h 136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8030" h="1368030">
                <a:moveTo>
                  <a:pt x="0" y="684015"/>
                </a:moveTo>
                <a:cubicBezTo>
                  <a:pt x="0" y="306244"/>
                  <a:pt x="306244" y="0"/>
                  <a:pt x="684015" y="0"/>
                </a:cubicBezTo>
                <a:cubicBezTo>
                  <a:pt x="1061788" y="0"/>
                  <a:pt x="1368030" y="306244"/>
                  <a:pt x="1368030" y="684015"/>
                </a:cubicBezTo>
                <a:cubicBezTo>
                  <a:pt x="1368030" y="1061788"/>
                  <a:pt x="1061788" y="1368030"/>
                  <a:pt x="684015" y="1368030"/>
                </a:cubicBezTo>
                <a:cubicBezTo>
                  <a:pt x="306244" y="1368030"/>
                  <a:pt x="0" y="1061788"/>
                  <a:pt x="0" y="684015"/>
                </a:cubicBezTo>
                <a:close/>
              </a:path>
            </a:pathLst>
          </a:custGeom>
          <a:noFill/>
          <a:ln w="19050" cap="flat">
            <a:solidFill>
              <a:srgbClr val="FFFF00"/>
            </a:solidFill>
            <a:custDash>
              <a:ds d="2500000" sp="500000"/>
              <a:ds d="600000" sp="500000"/>
            </a:custDash>
            <a:miter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C50DB-3D87-5F78-ADA2-75F1B0910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9306" y="2111831"/>
            <a:ext cx="284875" cy="249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FF323-6F5B-28C1-2278-1D91D8C5A9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0328" y="2336024"/>
            <a:ext cx="284875" cy="249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2784FE-7C47-A528-721D-B73385E33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1637" y="2560855"/>
            <a:ext cx="284875" cy="249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AC05D4-E680-5FE2-6143-4952BC32F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695" y="2336024"/>
            <a:ext cx="284875" cy="249890"/>
          </a:xfrm>
          <a:prstGeom prst="rect">
            <a:avLst/>
          </a:prstGeom>
        </p:spPr>
      </p:pic>
      <p:sp>
        <p:nvSpPr>
          <p:cNvPr id="8" name="ConnectLine">
            <a:extLst>
              <a:ext uri="{FF2B5EF4-FFF2-40B4-BE49-F238E27FC236}">
                <a16:creationId xmlns:a16="http://schemas.microsoft.com/office/drawing/2014/main" id="{F7647FA1-51F6-D706-C380-0238D0261350}"/>
              </a:ext>
            </a:extLst>
          </p:cNvPr>
          <p:cNvSpPr/>
          <p:nvPr/>
        </p:nvSpPr>
        <p:spPr>
          <a:xfrm>
            <a:off x="1864076" y="2460967"/>
            <a:ext cx="115623" cy="99883"/>
          </a:xfrm>
          <a:custGeom>
            <a:avLst/>
            <a:gdLst/>
            <a:ahLst/>
            <a:cxnLst/>
            <a:rect l="l" t="t" r="r" b="b"/>
            <a:pathLst>
              <a:path w="115623" h="99883" fill="none">
                <a:moveTo>
                  <a:pt x="115623" y="0"/>
                </a:moveTo>
                <a:lnTo>
                  <a:pt x="0" y="99883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9" name="ConnectLine">
            <a:extLst>
              <a:ext uri="{FF2B5EF4-FFF2-40B4-BE49-F238E27FC236}">
                <a16:creationId xmlns:a16="http://schemas.microsoft.com/office/drawing/2014/main" id="{5428D7F0-2C00-8FDE-ECE5-63F4E6ED0E14}"/>
              </a:ext>
            </a:extLst>
          </p:cNvPr>
          <p:cNvSpPr/>
          <p:nvPr/>
        </p:nvSpPr>
        <p:spPr>
          <a:xfrm>
            <a:off x="1755210" y="2460967"/>
            <a:ext cx="108867" cy="99883"/>
          </a:xfrm>
          <a:custGeom>
            <a:avLst/>
            <a:gdLst/>
            <a:ahLst/>
            <a:cxnLst/>
            <a:rect l="l" t="t" r="r" b="b"/>
            <a:pathLst>
              <a:path w="108867" h="99883" fill="none">
                <a:moveTo>
                  <a:pt x="0" y="0"/>
                </a:moveTo>
                <a:lnTo>
                  <a:pt x="108867" y="99883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0" name="ConnectLine">
            <a:extLst>
              <a:ext uri="{FF2B5EF4-FFF2-40B4-BE49-F238E27FC236}">
                <a16:creationId xmlns:a16="http://schemas.microsoft.com/office/drawing/2014/main" id="{1B4DEE42-21E6-9682-C022-3D729E65DD10}"/>
              </a:ext>
            </a:extLst>
          </p:cNvPr>
          <p:cNvSpPr/>
          <p:nvPr/>
        </p:nvSpPr>
        <p:spPr>
          <a:xfrm>
            <a:off x="1871743" y="2361716"/>
            <a:ext cx="107951" cy="99251"/>
          </a:xfrm>
          <a:custGeom>
            <a:avLst/>
            <a:gdLst/>
            <a:ahLst/>
            <a:cxnLst/>
            <a:rect l="l" t="t" r="r" b="b"/>
            <a:pathLst>
              <a:path w="107951" h="99251" fill="none">
                <a:moveTo>
                  <a:pt x="0" y="0"/>
                </a:moveTo>
                <a:lnTo>
                  <a:pt x="107951" y="99251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1" name="ConnectLine">
            <a:extLst>
              <a:ext uri="{FF2B5EF4-FFF2-40B4-BE49-F238E27FC236}">
                <a16:creationId xmlns:a16="http://schemas.microsoft.com/office/drawing/2014/main" id="{A2A593E9-7943-A054-6193-7116DFD14233}"/>
              </a:ext>
            </a:extLst>
          </p:cNvPr>
          <p:cNvSpPr/>
          <p:nvPr/>
        </p:nvSpPr>
        <p:spPr>
          <a:xfrm>
            <a:off x="1755204" y="2361716"/>
            <a:ext cx="116540" cy="99251"/>
          </a:xfrm>
          <a:custGeom>
            <a:avLst/>
            <a:gdLst/>
            <a:ahLst/>
            <a:cxnLst/>
            <a:rect l="l" t="t" r="r" b="b"/>
            <a:pathLst>
              <a:path w="116540" h="99251" fill="none">
                <a:moveTo>
                  <a:pt x="0" y="99251"/>
                </a:moveTo>
                <a:lnTo>
                  <a:pt x="116540" y="0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3" name="ConnectLine">
            <a:extLst>
              <a:ext uri="{FF2B5EF4-FFF2-40B4-BE49-F238E27FC236}">
                <a16:creationId xmlns:a16="http://schemas.microsoft.com/office/drawing/2014/main" id="{B4B15969-D29B-565E-86E9-9ACBD021F682}"/>
              </a:ext>
            </a:extLst>
          </p:cNvPr>
          <p:cNvSpPr/>
          <p:nvPr/>
        </p:nvSpPr>
        <p:spPr>
          <a:xfrm>
            <a:off x="1350624" y="1234460"/>
            <a:ext cx="990680" cy="639120"/>
          </a:xfrm>
          <a:custGeom>
            <a:avLst/>
            <a:gdLst/>
            <a:ahLst/>
            <a:cxnLst/>
            <a:rect l="l" t="t" r="r" b="b"/>
            <a:pathLst>
              <a:path w="990680" h="639120" fill="none">
                <a:moveTo>
                  <a:pt x="976180" y="600468"/>
                </a:moveTo>
                <a:cubicBezTo>
                  <a:pt x="997781" y="395169"/>
                  <a:pt x="1019382" y="189869"/>
                  <a:pt x="849229" y="83405"/>
                </a:cubicBezTo>
                <a:cubicBezTo>
                  <a:pt x="679077" y="-23060"/>
                  <a:pt x="317170" y="-30690"/>
                  <a:pt x="145652" y="78401"/>
                </a:cubicBezTo>
                <a:cubicBezTo>
                  <a:pt x="-25865" y="187493"/>
                  <a:pt x="-6987" y="413306"/>
                  <a:pt x="11884" y="639120"/>
                </a:cubicBez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C874C4-4942-D18D-1872-27A3CDE2B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5675" y="4119069"/>
            <a:ext cx="516800" cy="516800"/>
          </a:xfrm>
          <a:prstGeom prst="rect">
            <a:avLst/>
          </a:prstGeom>
        </p:spPr>
      </p:pic>
      <p:sp>
        <p:nvSpPr>
          <p:cNvPr id="17" name="ConnectLine">
            <a:extLst>
              <a:ext uri="{FF2B5EF4-FFF2-40B4-BE49-F238E27FC236}">
                <a16:creationId xmlns:a16="http://schemas.microsoft.com/office/drawing/2014/main" id="{7BA37C9F-0E3C-8A1B-8C3A-81CB2C29D2DA}"/>
              </a:ext>
            </a:extLst>
          </p:cNvPr>
          <p:cNvSpPr/>
          <p:nvPr/>
        </p:nvSpPr>
        <p:spPr>
          <a:xfrm>
            <a:off x="1902090" y="3199469"/>
            <a:ext cx="7600" cy="790400"/>
          </a:xfrm>
          <a:custGeom>
            <a:avLst/>
            <a:gdLst/>
            <a:ahLst/>
            <a:cxnLst/>
            <a:rect l="l" t="t" r="r" b="b"/>
            <a:pathLst>
              <a:path w="7600" h="790400" fill="none">
                <a:moveTo>
                  <a:pt x="0" y="790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18" name="ConnectLine">
            <a:extLst>
              <a:ext uri="{FF2B5EF4-FFF2-40B4-BE49-F238E27FC236}">
                <a16:creationId xmlns:a16="http://schemas.microsoft.com/office/drawing/2014/main" id="{C068E4A6-5613-53A3-F73D-27EFD4FBB501}"/>
              </a:ext>
            </a:extLst>
          </p:cNvPr>
          <p:cNvSpPr/>
          <p:nvPr/>
        </p:nvSpPr>
        <p:spPr>
          <a:xfrm>
            <a:off x="1727290" y="3199469"/>
            <a:ext cx="7600" cy="752400"/>
          </a:xfrm>
          <a:custGeom>
            <a:avLst/>
            <a:gdLst/>
            <a:ahLst/>
            <a:cxnLst/>
            <a:rect l="l" t="t" r="r" b="b"/>
            <a:pathLst>
              <a:path w="7600" h="752400" fill="none">
                <a:moveTo>
                  <a:pt x="0" y="0"/>
                </a:moveTo>
                <a:lnTo>
                  <a:pt x="0" y="75240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1" name="ConnectLine">
            <a:extLst>
              <a:ext uri="{FF2B5EF4-FFF2-40B4-BE49-F238E27FC236}">
                <a16:creationId xmlns:a16="http://schemas.microsoft.com/office/drawing/2014/main" id="{702B3223-1C87-3656-B039-0B124C27B552}"/>
              </a:ext>
            </a:extLst>
          </p:cNvPr>
          <p:cNvSpPr/>
          <p:nvPr/>
        </p:nvSpPr>
        <p:spPr>
          <a:xfrm>
            <a:off x="1092436" y="4291439"/>
            <a:ext cx="384054" cy="459441"/>
          </a:xfrm>
          <a:custGeom>
            <a:avLst/>
            <a:gdLst/>
            <a:ahLst/>
            <a:cxnLst/>
            <a:rect l="l" t="t" r="r" b="b"/>
            <a:pathLst>
              <a:path w="384054" h="459441" fill="none">
                <a:moveTo>
                  <a:pt x="384054" y="93630"/>
                </a:moveTo>
                <a:cubicBezTo>
                  <a:pt x="258248" y="27510"/>
                  <a:pt x="132442" y="-38611"/>
                  <a:pt x="62480" y="27167"/>
                </a:cubicBezTo>
                <a:cubicBezTo>
                  <a:pt x="-7481" y="92944"/>
                  <a:pt x="-21600" y="290621"/>
                  <a:pt x="34970" y="383215"/>
                </a:cubicBezTo>
                <a:cubicBezTo>
                  <a:pt x="91540" y="475809"/>
                  <a:pt x="218796" y="463319"/>
                  <a:pt x="346054" y="450830"/>
                </a:cubicBez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ACF90FDD-A69F-D220-1C54-F4A519C4FE62}"/>
              </a:ext>
            </a:extLst>
          </p:cNvPr>
          <p:cNvSpPr/>
          <p:nvPr/>
        </p:nvSpPr>
        <p:spPr>
          <a:xfrm>
            <a:off x="1134498" y="5905069"/>
            <a:ext cx="1535185" cy="395200"/>
          </a:xfrm>
          <a:custGeom>
            <a:avLst/>
            <a:gdLst>
              <a:gd name="connsiteX0" fmla="*/ 0 w 1535185"/>
              <a:gd name="connsiteY0" fmla="*/ 197600 h 395200"/>
              <a:gd name="connsiteX1" fmla="*/ 767592 w 1535185"/>
              <a:gd name="connsiteY1" fmla="*/ 0 h 395200"/>
              <a:gd name="connsiteX2" fmla="*/ 1535185 w 1535185"/>
              <a:gd name="connsiteY2" fmla="*/ 197600 h 395200"/>
              <a:gd name="connsiteX3" fmla="*/ 767592 w 1535185"/>
              <a:gd name="connsiteY3" fmla="*/ 395200 h 39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185" h="395200">
                <a:moveTo>
                  <a:pt x="0" y="0"/>
                </a:moveTo>
                <a:lnTo>
                  <a:pt x="1535185" y="0"/>
                </a:lnTo>
                <a:lnTo>
                  <a:pt x="1535185" y="395200"/>
                </a:lnTo>
                <a:lnTo>
                  <a:pt x="0" y="3952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prstDash val="dashDot"/>
            <a:miter/>
          </a:ln>
        </p:spPr>
      </p:sp>
      <p:sp>
        <p:nvSpPr>
          <p:cNvPr id="24" name="ConnectLine">
            <a:extLst>
              <a:ext uri="{FF2B5EF4-FFF2-40B4-BE49-F238E27FC236}">
                <a16:creationId xmlns:a16="http://schemas.microsoft.com/office/drawing/2014/main" id="{2180A8BC-3747-297C-EAAA-CC12517716C4}"/>
              </a:ext>
            </a:extLst>
          </p:cNvPr>
          <p:cNvSpPr/>
          <p:nvPr/>
        </p:nvSpPr>
        <p:spPr>
          <a:xfrm>
            <a:off x="1871690" y="4993069"/>
            <a:ext cx="7600" cy="752400"/>
          </a:xfrm>
          <a:custGeom>
            <a:avLst/>
            <a:gdLst/>
            <a:ahLst/>
            <a:cxnLst/>
            <a:rect l="l" t="t" r="r" b="b"/>
            <a:pathLst>
              <a:path w="7600" h="752400" fill="none">
                <a:moveTo>
                  <a:pt x="0" y="752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F2209F4-F094-3D88-1313-F1DE17B48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2552" y="4119069"/>
            <a:ext cx="516800" cy="516800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DE7A754E-5C77-3560-35C1-4E7BF0CAD5D8}"/>
              </a:ext>
            </a:extLst>
          </p:cNvPr>
          <p:cNvSpPr/>
          <p:nvPr/>
        </p:nvSpPr>
        <p:spPr>
          <a:xfrm>
            <a:off x="4613360" y="5905069"/>
            <a:ext cx="1535185" cy="395200"/>
          </a:xfrm>
          <a:custGeom>
            <a:avLst/>
            <a:gdLst>
              <a:gd name="connsiteX0" fmla="*/ 0 w 1535185"/>
              <a:gd name="connsiteY0" fmla="*/ 197600 h 395200"/>
              <a:gd name="connsiteX1" fmla="*/ 767592 w 1535185"/>
              <a:gd name="connsiteY1" fmla="*/ 0 h 395200"/>
              <a:gd name="connsiteX2" fmla="*/ 1535185 w 1535185"/>
              <a:gd name="connsiteY2" fmla="*/ 197600 h 395200"/>
              <a:gd name="connsiteX3" fmla="*/ 767592 w 1535185"/>
              <a:gd name="connsiteY3" fmla="*/ 395200 h 39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185" h="395200">
                <a:moveTo>
                  <a:pt x="0" y="0"/>
                </a:moveTo>
                <a:lnTo>
                  <a:pt x="1535185" y="0"/>
                </a:lnTo>
                <a:lnTo>
                  <a:pt x="1535185" y="395200"/>
                </a:lnTo>
                <a:lnTo>
                  <a:pt x="0" y="3952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solidFill>
              <a:srgbClr val="FFFF00"/>
            </a:solidFill>
            <a:prstDash val="dashDot"/>
            <a:miter/>
          </a:ln>
        </p:spPr>
      </p:sp>
      <p:sp>
        <p:nvSpPr>
          <p:cNvPr id="31" name="ConnectLine">
            <a:extLst>
              <a:ext uri="{FF2B5EF4-FFF2-40B4-BE49-F238E27FC236}">
                <a16:creationId xmlns:a16="http://schemas.microsoft.com/office/drawing/2014/main" id="{0FAAD290-1BAD-6E76-CB2A-28927FCCE224}"/>
              </a:ext>
            </a:extLst>
          </p:cNvPr>
          <p:cNvSpPr/>
          <p:nvPr/>
        </p:nvSpPr>
        <p:spPr>
          <a:xfrm>
            <a:off x="5254564" y="5050882"/>
            <a:ext cx="7600" cy="752400"/>
          </a:xfrm>
          <a:custGeom>
            <a:avLst/>
            <a:gdLst/>
            <a:ahLst/>
            <a:cxnLst/>
            <a:rect l="l" t="t" r="r" b="b"/>
            <a:pathLst>
              <a:path w="7600" h="752400" fill="none">
                <a:moveTo>
                  <a:pt x="0" y="752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290D803-AB5C-E4C9-B450-6CAFABE9E8E7}"/>
              </a:ext>
            </a:extLst>
          </p:cNvPr>
          <p:cNvSpPr/>
          <p:nvPr/>
        </p:nvSpPr>
        <p:spPr>
          <a:xfrm>
            <a:off x="4807152" y="1764878"/>
            <a:ext cx="1147600" cy="1147600"/>
          </a:xfrm>
          <a:custGeom>
            <a:avLst/>
            <a:gdLst>
              <a:gd name="connsiteX0" fmla="*/ 0 w 1147600"/>
              <a:gd name="connsiteY0" fmla="*/ 573800 h 1147600"/>
              <a:gd name="connsiteX1" fmla="*/ 573800 w 1147600"/>
              <a:gd name="connsiteY1" fmla="*/ 0 h 1147600"/>
              <a:gd name="connsiteX2" fmla="*/ 1147600 w 1147600"/>
              <a:gd name="connsiteY2" fmla="*/ 573800 h 1147600"/>
              <a:gd name="connsiteX3" fmla="*/ 573800 w 1147600"/>
              <a:gd name="connsiteY3" fmla="*/ 1147600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600" h="1147600">
                <a:moveTo>
                  <a:pt x="0" y="0"/>
                </a:moveTo>
                <a:lnTo>
                  <a:pt x="1147600" y="0"/>
                </a:lnTo>
                <a:lnTo>
                  <a:pt x="1147600" y="1147600"/>
                </a:lnTo>
                <a:lnTo>
                  <a:pt x="0" y="1147600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solidFill>
              <a:srgbClr val="FFFF00"/>
            </a:solidFill>
            <a:miter/>
          </a:ln>
        </p:spPr>
      </p:sp>
      <p:sp>
        <p:nvSpPr>
          <p:cNvPr id="35" name="ConnectLine">
            <a:extLst>
              <a:ext uri="{FF2B5EF4-FFF2-40B4-BE49-F238E27FC236}">
                <a16:creationId xmlns:a16="http://schemas.microsoft.com/office/drawing/2014/main" id="{342DDE91-5408-D58B-156D-B0DAEC0B1528}"/>
              </a:ext>
            </a:extLst>
          </p:cNvPr>
          <p:cNvSpPr/>
          <p:nvPr/>
        </p:nvSpPr>
        <p:spPr>
          <a:xfrm>
            <a:off x="5451290" y="3244187"/>
            <a:ext cx="7600" cy="790400"/>
          </a:xfrm>
          <a:custGeom>
            <a:avLst/>
            <a:gdLst/>
            <a:ahLst/>
            <a:cxnLst/>
            <a:rect l="l" t="t" r="r" b="b"/>
            <a:pathLst>
              <a:path w="7600" h="790400" fill="none">
                <a:moveTo>
                  <a:pt x="0" y="790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6" name="ConnectLine">
            <a:extLst>
              <a:ext uri="{FF2B5EF4-FFF2-40B4-BE49-F238E27FC236}">
                <a16:creationId xmlns:a16="http://schemas.microsoft.com/office/drawing/2014/main" id="{D605609B-4EF9-3187-66F5-7D51AE13207A}"/>
              </a:ext>
            </a:extLst>
          </p:cNvPr>
          <p:cNvSpPr/>
          <p:nvPr/>
        </p:nvSpPr>
        <p:spPr>
          <a:xfrm>
            <a:off x="5276490" y="3244187"/>
            <a:ext cx="7600" cy="752400"/>
          </a:xfrm>
          <a:custGeom>
            <a:avLst/>
            <a:gdLst/>
            <a:ahLst/>
            <a:cxnLst/>
            <a:rect l="l" t="t" r="r" b="b"/>
            <a:pathLst>
              <a:path w="7600" h="752400" fill="none">
                <a:moveTo>
                  <a:pt x="0" y="0"/>
                </a:moveTo>
                <a:lnTo>
                  <a:pt x="0" y="75240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F185D38-88A1-DF7C-3856-842B8C39C6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7147" y="2111835"/>
            <a:ext cx="634519" cy="63451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DCA4C83-9E12-3207-87C0-9804D38D3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8901" y="2111833"/>
            <a:ext cx="353400" cy="3534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70712F-CB42-D076-C9D8-B16027FD06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8901" y="2457344"/>
            <a:ext cx="353400" cy="353400"/>
          </a:xfrm>
          <a:prstGeom prst="rect">
            <a:avLst/>
          </a:prstGeom>
        </p:spPr>
      </p:pic>
      <p:sp>
        <p:nvSpPr>
          <p:cNvPr id="42" name="ConnectLine">
            <a:extLst>
              <a:ext uri="{FF2B5EF4-FFF2-40B4-BE49-F238E27FC236}">
                <a16:creationId xmlns:a16="http://schemas.microsoft.com/office/drawing/2014/main" id="{B5692FE7-6BD0-E8EB-5713-A6948FAD0728}"/>
              </a:ext>
            </a:extLst>
          </p:cNvPr>
          <p:cNvSpPr/>
          <p:nvPr/>
        </p:nvSpPr>
        <p:spPr>
          <a:xfrm>
            <a:off x="2403690" y="4347069"/>
            <a:ext cx="2264800" cy="7600"/>
          </a:xfrm>
          <a:custGeom>
            <a:avLst/>
            <a:gdLst/>
            <a:ahLst/>
            <a:cxnLst/>
            <a:rect l="l" t="t" r="r" b="b"/>
            <a:pathLst>
              <a:path w="2264800" h="7600" fill="none">
                <a:moveTo>
                  <a:pt x="0" y="0"/>
                </a:moveTo>
                <a:lnTo>
                  <a:pt x="2264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43" name="ConnectLine">
            <a:extLst>
              <a:ext uri="{FF2B5EF4-FFF2-40B4-BE49-F238E27FC236}">
                <a16:creationId xmlns:a16="http://schemas.microsoft.com/office/drawing/2014/main" id="{4CE19924-BB09-CD77-DB7D-562979492FDD}"/>
              </a:ext>
            </a:extLst>
          </p:cNvPr>
          <p:cNvSpPr/>
          <p:nvPr/>
        </p:nvSpPr>
        <p:spPr>
          <a:xfrm>
            <a:off x="2403690" y="4529469"/>
            <a:ext cx="2264800" cy="7600"/>
          </a:xfrm>
          <a:custGeom>
            <a:avLst/>
            <a:gdLst/>
            <a:ahLst/>
            <a:cxnLst/>
            <a:rect l="l" t="t" r="r" b="b"/>
            <a:pathLst>
              <a:path w="2264800" h="7600" fill="none">
                <a:moveTo>
                  <a:pt x="2264800" y="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A4646166-EB0E-3F5C-2634-17520D5993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0457" y="5172849"/>
            <a:ext cx="417631" cy="417631"/>
          </a:xfrm>
          <a:prstGeom prst="rect">
            <a:avLst/>
          </a:prstGeom>
        </p:spPr>
      </p:pic>
      <p:sp>
        <p:nvSpPr>
          <p:cNvPr id="47" name="ConnectLine">
            <a:extLst>
              <a:ext uri="{FF2B5EF4-FFF2-40B4-BE49-F238E27FC236}">
                <a16:creationId xmlns:a16="http://schemas.microsoft.com/office/drawing/2014/main" id="{4FE3D6D2-C40C-FF10-5FC1-E3F044F2F007}"/>
              </a:ext>
            </a:extLst>
          </p:cNvPr>
          <p:cNvSpPr/>
          <p:nvPr/>
        </p:nvSpPr>
        <p:spPr>
          <a:xfrm>
            <a:off x="5785690" y="4848669"/>
            <a:ext cx="782800" cy="463600"/>
          </a:xfrm>
          <a:custGeom>
            <a:avLst/>
            <a:gdLst/>
            <a:ahLst/>
            <a:cxnLst/>
            <a:rect l="l" t="t" r="r" b="b"/>
            <a:pathLst>
              <a:path w="782800" h="463600" fill="none">
                <a:moveTo>
                  <a:pt x="782800" y="4636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49" name="ConnectLine">
            <a:extLst>
              <a:ext uri="{FF2B5EF4-FFF2-40B4-BE49-F238E27FC236}">
                <a16:creationId xmlns:a16="http://schemas.microsoft.com/office/drawing/2014/main" id="{3DA075BD-2F94-9535-FDF5-D96C42FB2081}"/>
              </a:ext>
            </a:extLst>
          </p:cNvPr>
          <p:cNvSpPr/>
          <p:nvPr/>
        </p:nvSpPr>
        <p:spPr>
          <a:xfrm>
            <a:off x="5747690" y="4209986"/>
            <a:ext cx="432045" cy="411476"/>
          </a:xfrm>
          <a:custGeom>
            <a:avLst/>
            <a:gdLst/>
            <a:ahLst/>
            <a:cxnLst/>
            <a:rect l="l" t="t" r="r" b="b"/>
            <a:pathLst>
              <a:path w="432045" h="411476" fill="none">
                <a:moveTo>
                  <a:pt x="0" y="68683"/>
                </a:moveTo>
                <a:cubicBezTo>
                  <a:pt x="138657" y="17003"/>
                  <a:pt x="277316" y="-34677"/>
                  <a:pt x="357200" y="30683"/>
                </a:cubicBezTo>
                <a:cubicBezTo>
                  <a:pt x="437084" y="96043"/>
                  <a:pt x="458196" y="278443"/>
                  <a:pt x="395200" y="357483"/>
                </a:cubicBezTo>
                <a:cubicBezTo>
                  <a:pt x="332204" y="436523"/>
                  <a:pt x="185103" y="412203"/>
                  <a:pt x="38000" y="387883"/>
                </a:cubicBez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1" name="ConnectLine">
            <a:extLst>
              <a:ext uri="{FF2B5EF4-FFF2-40B4-BE49-F238E27FC236}">
                <a16:creationId xmlns:a16="http://schemas.microsoft.com/office/drawing/2014/main" id="{7B51E95D-FA87-6C46-9831-62F1008B2756}"/>
              </a:ext>
            </a:extLst>
          </p:cNvPr>
          <p:cNvSpPr/>
          <p:nvPr/>
        </p:nvSpPr>
        <p:spPr>
          <a:xfrm>
            <a:off x="2662090" y="2697869"/>
            <a:ext cx="2150800" cy="1360400"/>
          </a:xfrm>
          <a:custGeom>
            <a:avLst/>
            <a:gdLst/>
            <a:ahLst/>
            <a:cxnLst/>
            <a:rect l="l" t="t" r="r" b="b"/>
            <a:pathLst>
              <a:path w="2150800" h="1360400" fill="none">
                <a:moveTo>
                  <a:pt x="2150800" y="13604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2" name="ConnectLine">
            <a:extLst>
              <a:ext uri="{FF2B5EF4-FFF2-40B4-BE49-F238E27FC236}">
                <a16:creationId xmlns:a16="http://schemas.microsoft.com/office/drawing/2014/main" id="{17CA0FE4-CE4B-AF48-D1C0-80C40D2C933B}"/>
              </a:ext>
            </a:extLst>
          </p:cNvPr>
          <p:cNvSpPr/>
          <p:nvPr/>
        </p:nvSpPr>
        <p:spPr>
          <a:xfrm>
            <a:off x="2624090" y="2910669"/>
            <a:ext cx="2082400" cy="1292000"/>
          </a:xfrm>
          <a:custGeom>
            <a:avLst/>
            <a:gdLst/>
            <a:ahLst/>
            <a:cxnLst/>
            <a:rect l="l" t="t" r="r" b="b"/>
            <a:pathLst>
              <a:path w="2082400" h="1292000" fill="none">
                <a:moveTo>
                  <a:pt x="0" y="0"/>
                </a:moveTo>
                <a:lnTo>
                  <a:pt x="2082400" y="129200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3" name="ConnectLine">
            <a:extLst>
              <a:ext uri="{FF2B5EF4-FFF2-40B4-BE49-F238E27FC236}">
                <a16:creationId xmlns:a16="http://schemas.microsoft.com/office/drawing/2014/main" id="{D1A694C1-8C74-85B8-B3E3-B6778F7AE157}"/>
              </a:ext>
            </a:extLst>
          </p:cNvPr>
          <p:cNvSpPr/>
          <p:nvPr/>
        </p:nvSpPr>
        <p:spPr>
          <a:xfrm>
            <a:off x="2403690" y="2697869"/>
            <a:ext cx="2196400" cy="1322400"/>
          </a:xfrm>
          <a:custGeom>
            <a:avLst/>
            <a:gdLst/>
            <a:ahLst/>
            <a:cxnLst/>
            <a:rect l="l" t="t" r="r" b="b"/>
            <a:pathLst>
              <a:path w="2196400" h="1322400" fill="none">
                <a:moveTo>
                  <a:pt x="0" y="1322400"/>
                </a:moveTo>
                <a:lnTo>
                  <a:pt x="21964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54" name="ConnectLine">
            <a:extLst>
              <a:ext uri="{FF2B5EF4-FFF2-40B4-BE49-F238E27FC236}">
                <a16:creationId xmlns:a16="http://schemas.microsoft.com/office/drawing/2014/main" id="{D41E6B4A-EAA4-9B71-0C64-356504AA424B}"/>
              </a:ext>
            </a:extLst>
          </p:cNvPr>
          <p:cNvSpPr/>
          <p:nvPr/>
        </p:nvSpPr>
        <p:spPr>
          <a:xfrm>
            <a:off x="2548090" y="2872669"/>
            <a:ext cx="2158400" cy="1330000"/>
          </a:xfrm>
          <a:custGeom>
            <a:avLst/>
            <a:gdLst/>
            <a:ahLst/>
            <a:cxnLst/>
            <a:rect l="l" t="t" r="r" b="b"/>
            <a:pathLst>
              <a:path w="2158400" h="1330000" fill="none">
                <a:moveTo>
                  <a:pt x="2158400" y="0"/>
                </a:moveTo>
                <a:lnTo>
                  <a:pt x="0" y="133000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AF612D4-068B-3071-6518-8CC1F9574962}"/>
              </a:ext>
            </a:extLst>
          </p:cNvPr>
          <p:cNvSpPr/>
          <p:nvPr/>
        </p:nvSpPr>
        <p:spPr>
          <a:xfrm>
            <a:off x="5278683" y="5267910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提供数据</a:t>
            </a:r>
            <a:endParaRPr lang="en-US" altLang="zh-CN" sz="1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获得利益</a:t>
            </a:r>
            <a:endParaRPr lang="zh-CN" altLang="en-US" sz="1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1B6917A-2557-D0FE-D74C-0BCD8B9E6577}"/>
              </a:ext>
            </a:extLst>
          </p:cNvPr>
          <p:cNvCxnSpPr/>
          <p:nvPr/>
        </p:nvCxnSpPr>
        <p:spPr>
          <a:xfrm>
            <a:off x="7347852" y="1554020"/>
            <a:ext cx="0" cy="474624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9A02E56E-28E0-2ADE-B773-4ADDC5846C4F}"/>
              </a:ext>
            </a:extLst>
          </p:cNvPr>
          <p:cNvSpPr/>
          <p:nvPr/>
        </p:nvSpPr>
        <p:spPr>
          <a:xfrm>
            <a:off x="1828090" y="5243652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使用数据</a:t>
            </a:r>
            <a:endParaRPr lang="en-US" altLang="zh-CN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支付报酬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5FC11B9-9C95-8A2E-5C2E-D4105C1F7DCD}"/>
              </a:ext>
            </a:extLst>
          </p:cNvPr>
          <p:cNvSpPr/>
          <p:nvPr/>
        </p:nvSpPr>
        <p:spPr>
          <a:xfrm>
            <a:off x="1218638" y="5958112"/>
            <a:ext cx="14157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医疗数据共享机制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F306367-8EEF-5594-535A-481B2B77B584}"/>
              </a:ext>
            </a:extLst>
          </p:cNvPr>
          <p:cNvSpPr/>
          <p:nvPr/>
        </p:nvSpPr>
        <p:spPr>
          <a:xfrm>
            <a:off x="4696030" y="5971027"/>
            <a:ext cx="14157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医疗数据共享机制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6B47936-41A6-4040-04C7-E029A4F71903}"/>
              </a:ext>
            </a:extLst>
          </p:cNvPr>
          <p:cNvSpPr/>
          <p:nvPr/>
        </p:nvSpPr>
        <p:spPr>
          <a:xfrm rot="2098594">
            <a:off x="5791856" y="4876829"/>
            <a:ext cx="934871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、生成病历本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54AF14B-8605-6DCD-5443-AA5B7C917407}"/>
              </a:ext>
            </a:extLst>
          </p:cNvPr>
          <p:cNvSpPr/>
          <p:nvPr/>
        </p:nvSpPr>
        <p:spPr>
          <a:xfrm>
            <a:off x="4917084" y="4697483"/>
            <a:ext cx="88998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数据消费者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8C6511E-CE28-BBDF-B771-3309596C4E54}"/>
              </a:ext>
            </a:extLst>
          </p:cNvPr>
          <p:cNvSpPr/>
          <p:nvPr/>
        </p:nvSpPr>
        <p:spPr>
          <a:xfrm>
            <a:off x="1445867" y="4731611"/>
            <a:ext cx="88998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数据消费者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4665DAE-6BF2-1810-7E5B-A050E1807C7B}"/>
              </a:ext>
            </a:extLst>
          </p:cNvPr>
          <p:cNvSpPr/>
          <p:nvPr/>
        </p:nvSpPr>
        <p:spPr>
          <a:xfrm>
            <a:off x="4769246" y="1831731"/>
            <a:ext cx="122341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医疗数据存储服务器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E02AA88-7EA8-5D0C-7998-C11E7F9FD6B4}"/>
              </a:ext>
            </a:extLst>
          </p:cNvPr>
          <p:cNvSpPr/>
          <p:nvPr/>
        </p:nvSpPr>
        <p:spPr>
          <a:xfrm>
            <a:off x="1191390" y="1903012"/>
            <a:ext cx="133882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去中心化数据共享平台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1D0DCF7-5C48-00CA-2775-26AE5CFCADB7}"/>
              </a:ext>
            </a:extLst>
          </p:cNvPr>
          <p:cNvSpPr/>
          <p:nvPr/>
        </p:nvSpPr>
        <p:spPr>
          <a:xfrm>
            <a:off x="3087412" y="4135237"/>
            <a:ext cx="87716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、访问请求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D71C635-4747-5510-702C-129FAF494589}"/>
              </a:ext>
            </a:extLst>
          </p:cNvPr>
          <p:cNvSpPr/>
          <p:nvPr/>
        </p:nvSpPr>
        <p:spPr>
          <a:xfrm>
            <a:off x="2845363" y="4592544"/>
            <a:ext cx="1361270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、获取用户私钥信息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68B8B08-5038-ED7B-4E73-8DBFE4CA59E8}"/>
              </a:ext>
            </a:extLst>
          </p:cNvPr>
          <p:cNvSpPr/>
          <p:nvPr/>
        </p:nvSpPr>
        <p:spPr>
          <a:xfrm>
            <a:off x="6111615" y="4189652"/>
            <a:ext cx="934871" cy="5078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、封装数据并</a:t>
            </a:r>
            <a:endParaRPr lang="en-US" altLang="zh-CN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用患者公钥</a:t>
            </a:r>
            <a:endParaRPr lang="en-US" altLang="zh-CN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进行加密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2A9A971-4D71-5CE8-2BB9-0C0DC12A6BCE}"/>
              </a:ext>
            </a:extLst>
          </p:cNvPr>
          <p:cNvSpPr/>
          <p:nvPr/>
        </p:nvSpPr>
        <p:spPr>
          <a:xfrm>
            <a:off x="5437605" y="3576191"/>
            <a:ext cx="9348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、上传加密后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的原始数据</a:t>
            </a:r>
            <a:endParaRPr lang="zh-CN" altLang="en-US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394E26F-B54F-08D0-00F8-DAFEE44A6571}"/>
              </a:ext>
            </a:extLst>
          </p:cNvPr>
          <p:cNvSpPr/>
          <p:nvPr/>
        </p:nvSpPr>
        <p:spPr>
          <a:xfrm>
            <a:off x="4292139" y="3499443"/>
            <a:ext cx="10502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、返回原始数据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的存储地址</a:t>
            </a:r>
            <a:endParaRPr lang="zh-CN" altLang="en-US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170546F-EB75-0C29-EAFA-C114503E50B3}"/>
              </a:ext>
            </a:extLst>
          </p:cNvPr>
          <p:cNvSpPr/>
          <p:nvPr/>
        </p:nvSpPr>
        <p:spPr>
          <a:xfrm>
            <a:off x="291884" y="4059208"/>
            <a:ext cx="9925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、使用患者私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钥进行解密</a:t>
            </a:r>
            <a:endParaRPr lang="zh-CN" altLang="en-US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8E56FFE-C552-A1DB-6D71-8CF2EA19101B}"/>
              </a:ext>
            </a:extLst>
          </p:cNvPr>
          <p:cNvSpPr/>
          <p:nvPr/>
        </p:nvSpPr>
        <p:spPr>
          <a:xfrm>
            <a:off x="2136946" y="3167092"/>
            <a:ext cx="105028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、返回区块信息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46490B3-3FD9-5239-2384-780484E48202}"/>
              </a:ext>
            </a:extLst>
          </p:cNvPr>
          <p:cNvSpPr/>
          <p:nvPr/>
        </p:nvSpPr>
        <p:spPr>
          <a:xfrm>
            <a:off x="2084490" y="3417523"/>
            <a:ext cx="1107996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、下载原始数据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047579B-1337-1C79-0A10-77A37E1273C6}"/>
              </a:ext>
            </a:extLst>
          </p:cNvPr>
          <p:cNvSpPr/>
          <p:nvPr/>
        </p:nvSpPr>
        <p:spPr>
          <a:xfrm>
            <a:off x="2774343" y="3761316"/>
            <a:ext cx="11657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、根据摘要数据中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的地址，查找数据</a:t>
            </a:r>
            <a:endParaRPr lang="zh-CN" altLang="en-US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E825679-F1F0-5D15-F094-8C529DD526DC}"/>
              </a:ext>
            </a:extLst>
          </p:cNvPr>
          <p:cNvSpPr/>
          <p:nvPr/>
        </p:nvSpPr>
        <p:spPr>
          <a:xfrm>
            <a:off x="1850844" y="3699728"/>
            <a:ext cx="81945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、检索病历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9E5A5D5-1B80-1E4B-0DCF-4986E5098720}"/>
              </a:ext>
            </a:extLst>
          </p:cNvPr>
          <p:cNvSpPr/>
          <p:nvPr/>
        </p:nvSpPr>
        <p:spPr>
          <a:xfrm>
            <a:off x="708982" y="3515052"/>
            <a:ext cx="105028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、返回摘要信息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93B18F9-F2BE-D5A1-4024-C7E48883343F}"/>
              </a:ext>
            </a:extLst>
          </p:cNvPr>
          <p:cNvSpPr/>
          <p:nvPr/>
        </p:nvSpPr>
        <p:spPr>
          <a:xfrm>
            <a:off x="1399915" y="1044337"/>
            <a:ext cx="81945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9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、共识验证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A2616C-7BDC-A22E-4CA7-573178EB459B}"/>
              </a:ext>
            </a:extLst>
          </p:cNvPr>
          <p:cNvSpPr/>
          <p:nvPr/>
        </p:nvSpPr>
        <p:spPr>
          <a:xfrm>
            <a:off x="2768677" y="2453966"/>
            <a:ext cx="1050288" cy="5078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、按照预定义的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格式封装并广</a:t>
            </a:r>
            <a:endParaRPr lang="en-US" altLang="zh-CN" sz="9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播摘要数据</a:t>
            </a:r>
            <a:endParaRPr lang="zh-CN" altLang="en-US" sz="9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C3FFF2-F5D1-DDCE-B257-EB1E1DA821D8}"/>
              </a:ext>
            </a:extLst>
          </p:cNvPr>
          <p:cNvSpPr txBox="1"/>
          <p:nvPr/>
        </p:nvSpPr>
        <p:spPr>
          <a:xfrm>
            <a:off x="7454252" y="1602028"/>
            <a:ext cx="42478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基于</a:t>
            </a:r>
            <a:r>
              <a:rPr lang="zh-CN" altLang="en-US" sz="3000" b="1" dirty="0">
                <a:solidFill>
                  <a:srgbClr val="FFFF00"/>
                </a:solidFill>
              </a:rPr>
              <a:t>信息熵</a:t>
            </a:r>
            <a:r>
              <a:rPr lang="zh-CN" altLang="en-US" sz="2800" dirty="0">
                <a:solidFill>
                  <a:srgbClr val="FFFF00"/>
                </a:solidFill>
              </a:rPr>
              <a:t>、</a:t>
            </a:r>
            <a:r>
              <a:rPr lang="zh-CN" altLang="en-US" sz="3000" b="1" dirty="0">
                <a:solidFill>
                  <a:srgbClr val="FFFF00"/>
                </a:solidFill>
              </a:rPr>
              <a:t>医疗价值</a:t>
            </a:r>
            <a:r>
              <a:rPr lang="zh-CN" altLang="en-US" sz="2800" dirty="0">
                <a:solidFill>
                  <a:srgbClr val="FFFF00"/>
                </a:solidFill>
              </a:rPr>
              <a:t>以及</a:t>
            </a:r>
            <a:r>
              <a:rPr lang="zh-CN" altLang="en-US" sz="3000" b="1" dirty="0">
                <a:solidFill>
                  <a:srgbClr val="FFFF00"/>
                </a:solidFill>
              </a:rPr>
              <a:t>信息稀缺程度相</a:t>
            </a:r>
            <a:r>
              <a:rPr lang="zh-CN" altLang="en-US" sz="2800" b="1" dirty="0">
                <a:solidFill>
                  <a:srgbClr val="FFFF00"/>
                </a:solidFill>
              </a:rPr>
              <a:t>结合的共享</a:t>
            </a:r>
            <a:r>
              <a:rPr lang="zh-CN" altLang="en-US" sz="2800" dirty="0">
                <a:solidFill>
                  <a:srgbClr val="FFFF00"/>
                </a:solidFill>
              </a:rPr>
              <a:t>激励机制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CB7D98-8A24-3A9F-D7D3-2F015C158200}"/>
              </a:ext>
            </a:extLst>
          </p:cNvPr>
          <p:cNvSpPr/>
          <p:nvPr/>
        </p:nvSpPr>
        <p:spPr>
          <a:xfrm>
            <a:off x="7714355" y="3560414"/>
            <a:ext cx="41857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通过对于分享数据到去中心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共享平台的数据的分享者，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</a:t>
            </a:r>
            <a:r>
              <a:rPr lang="zh-CN" altLang="en-US" sz="24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信息熵、医疗价值以及</a:t>
            </a:r>
            <a:endParaRPr lang="en-US" altLang="zh-CN" sz="24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信息稀缺程度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积分奖励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11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亮点</a:t>
            </a:r>
            <a:r>
              <a:rPr lang="en-US" altLang="zh-CN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4---</a:t>
            </a:r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猜你需要，智能推荐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51EBFA-D382-8BD7-B39E-EBC4B7A9B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4640" y="3121461"/>
            <a:ext cx="532000" cy="532000"/>
          </a:xfrm>
          <a:prstGeom prst="rect">
            <a:avLst/>
          </a:prstGeom>
        </p:spPr>
      </p:pic>
      <p:sp>
        <p:nvSpPr>
          <p:cNvPr id="4" name="ConnectLine">
            <a:extLst>
              <a:ext uri="{FF2B5EF4-FFF2-40B4-BE49-F238E27FC236}">
                <a16:creationId xmlns:a16="http://schemas.microsoft.com/office/drawing/2014/main" id="{D125DBA2-9025-C875-DB3B-AE78DAAC4374}"/>
              </a:ext>
            </a:extLst>
          </p:cNvPr>
          <p:cNvSpPr/>
          <p:nvPr/>
        </p:nvSpPr>
        <p:spPr>
          <a:xfrm>
            <a:off x="1532240" y="1864801"/>
            <a:ext cx="1010800" cy="7600"/>
          </a:xfrm>
          <a:custGeom>
            <a:avLst/>
            <a:gdLst/>
            <a:ahLst/>
            <a:cxnLst/>
            <a:rect l="l" t="t" r="r" b="b"/>
            <a:pathLst>
              <a:path w="1010800" h="7600" fill="none">
                <a:moveTo>
                  <a:pt x="0" y="0"/>
                </a:moveTo>
                <a:lnTo>
                  <a:pt x="1010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020DD9-BE50-CABF-E5D5-7E6B10ED6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3040" y="1617801"/>
            <a:ext cx="494000" cy="494000"/>
          </a:xfrm>
          <a:prstGeom prst="rect">
            <a:avLst/>
          </a:prstGeom>
        </p:spPr>
      </p:pic>
      <p:sp>
        <p:nvSpPr>
          <p:cNvPr id="6" name="ConnectLine">
            <a:extLst>
              <a:ext uri="{FF2B5EF4-FFF2-40B4-BE49-F238E27FC236}">
                <a16:creationId xmlns:a16="http://schemas.microsoft.com/office/drawing/2014/main" id="{48D5DA70-900F-C26E-B1FA-AC968AD9B45F}"/>
              </a:ext>
            </a:extLst>
          </p:cNvPr>
          <p:cNvSpPr/>
          <p:nvPr/>
        </p:nvSpPr>
        <p:spPr>
          <a:xfrm>
            <a:off x="3037040" y="1864801"/>
            <a:ext cx="1938000" cy="7600"/>
          </a:xfrm>
          <a:custGeom>
            <a:avLst/>
            <a:gdLst/>
            <a:ahLst/>
            <a:cxnLst/>
            <a:rect l="l" t="t" r="r" b="b"/>
            <a:pathLst>
              <a:path w="1938000" h="7600" fill="none">
                <a:moveTo>
                  <a:pt x="0" y="0"/>
                </a:moveTo>
                <a:lnTo>
                  <a:pt x="19380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43156B-24F7-6DDF-AC7D-B6C0284FB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7840" y="1633001"/>
            <a:ext cx="463600" cy="46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3FB017-18CA-0175-E1CD-1AF4A9395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5640" y="2893461"/>
            <a:ext cx="494000" cy="494000"/>
          </a:xfrm>
          <a:prstGeom prst="rect">
            <a:avLst/>
          </a:prstGeom>
        </p:spPr>
      </p:pic>
      <p:sp>
        <p:nvSpPr>
          <p:cNvPr id="11" name="ConnectLine">
            <a:extLst>
              <a:ext uri="{FF2B5EF4-FFF2-40B4-BE49-F238E27FC236}">
                <a16:creationId xmlns:a16="http://schemas.microsoft.com/office/drawing/2014/main" id="{B15A327B-C218-7613-103B-919331A3AB74}"/>
              </a:ext>
            </a:extLst>
          </p:cNvPr>
          <p:cNvSpPr/>
          <p:nvPr/>
        </p:nvSpPr>
        <p:spPr>
          <a:xfrm>
            <a:off x="1524640" y="3140462"/>
            <a:ext cx="1121000" cy="7600"/>
          </a:xfrm>
          <a:custGeom>
            <a:avLst/>
            <a:gdLst/>
            <a:ahLst/>
            <a:cxnLst/>
            <a:rect l="l" t="t" r="r" b="b"/>
            <a:pathLst>
              <a:path w="1121000" h="7600" fill="none">
                <a:moveTo>
                  <a:pt x="0" y="1137"/>
                </a:moveTo>
                <a:lnTo>
                  <a:pt x="11210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14" name="ConnectLine">
            <a:extLst>
              <a:ext uri="{FF2B5EF4-FFF2-40B4-BE49-F238E27FC236}">
                <a16:creationId xmlns:a16="http://schemas.microsoft.com/office/drawing/2014/main" id="{CE14E628-2DF6-89EB-717E-196E21E5C284}"/>
              </a:ext>
            </a:extLst>
          </p:cNvPr>
          <p:cNvSpPr/>
          <p:nvPr/>
        </p:nvSpPr>
        <p:spPr>
          <a:xfrm>
            <a:off x="1589240" y="4266401"/>
            <a:ext cx="972800" cy="7600"/>
          </a:xfrm>
          <a:custGeom>
            <a:avLst/>
            <a:gdLst/>
            <a:ahLst/>
            <a:cxnLst/>
            <a:rect l="l" t="t" r="r" b="b"/>
            <a:pathLst>
              <a:path w="972800" h="7600" fill="none">
                <a:moveTo>
                  <a:pt x="0" y="0"/>
                </a:moveTo>
                <a:lnTo>
                  <a:pt x="972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E56EA-3E42-CA67-CB40-2EA28D4AC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2040" y="4019401"/>
            <a:ext cx="494000" cy="494000"/>
          </a:xfrm>
          <a:prstGeom prst="rect">
            <a:avLst/>
          </a:prstGeom>
        </p:spPr>
      </p:pic>
      <p:sp>
        <p:nvSpPr>
          <p:cNvPr id="18" name="ConnectLine">
            <a:extLst>
              <a:ext uri="{FF2B5EF4-FFF2-40B4-BE49-F238E27FC236}">
                <a16:creationId xmlns:a16="http://schemas.microsoft.com/office/drawing/2014/main" id="{09D314E0-AD9B-739E-3941-931476085601}"/>
              </a:ext>
            </a:extLst>
          </p:cNvPr>
          <p:cNvSpPr/>
          <p:nvPr/>
        </p:nvSpPr>
        <p:spPr>
          <a:xfrm>
            <a:off x="3340189" y="3932001"/>
            <a:ext cx="1193200" cy="7600"/>
          </a:xfrm>
          <a:custGeom>
            <a:avLst/>
            <a:gdLst/>
            <a:ahLst/>
            <a:cxnLst/>
            <a:rect l="l" t="t" r="r" b="b"/>
            <a:pathLst>
              <a:path w="1193200" h="7600" fill="none">
                <a:moveTo>
                  <a:pt x="0" y="0"/>
                </a:moveTo>
                <a:lnTo>
                  <a:pt x="1193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479FB30-E3BF-E257-28F7-3684ECEF3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389" y="3685001"/>
            <a:ext cx="494000" cy="494000"/>
          </a:xfrm>
          <a:prstGeom prst="rect">
            <a:avLst/>
          </a:prstGeom>
        </p:spPr>
      </p:pic>
      <p:sp>
        <p:nvSpPr>
          <p:cNvPr id="22" name="ConnectLine">
            <a:extLst>
              <a:ext uri="{FF2B5EF4-FFF2-40B4-BE49-F238E27FC236}">
                <a16:creationId xmlns:a16="http://schemas.microsoft.com/office/drawing/2014/main" id="{C416FCE6-4836-6904-0D71-B086B7166BE6}"/>
              </a:ext>
            </a:extLst>
          </p:cNvPr>
          <p:cNvSpPr/>
          <p:nvPr/>
        </p:nvSpPr>
        <p:spPr>
          <a:xfrm>
            <a:off x="5111840" y="3932001"/>
            <a:ext cx="1041200" cy="7600"/>
          </a:xfrm>
          <a:custGeom>
            <a:avLst/>
            <a:gdLst/>
            <a:ahLst/>
            <a:cxnLst/>
            <a:rect l="l" t="t" r="r" b="b"/>
            <a:pathLst>
              <a:path w="1041200" h="7600" fill="none">
                <a:moveTo>
                  <a:pt x="0" y="0"/>
                </a:moveTo>
                <a:lnTo>
                  <a:pt x="1041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4" name="ConnectLine">
            <a:extLst>
              <a:ext uri="{FF2B5EF4-FFF2-40B4-BE49-F238E27FC236}">
                <a16:creationId xmlns:a16="http://schemas.microsoft.com/office/drawing/2014/main" id="{9E9729E9-4138-0828-1AC8-08CC4FC9083C}"/>
              </a:ext>
            </a:extLst>
          </p:cNvPr>
          <p:cNvSpPr/>
          <p:nvPr/>
        </p:nvSpPr>
        <p:spPr>
          <a:xfrm>
            <a:off x="6260869" y="3932001"/>
            <a:ext cx="1906179" cy="7600"/>
          </a:xfrm>
          <a:custGeom>
            <a:avLst/>
            <a:gdLst/>
            <a:ahLst/>
            <a:cxnLst/>
            <a:rect l="l" t="t" r="r" b="b"/>
            <a:pathLst>
              <a:path w="1906179" h="7600" fill="none">
                <a:moveTo>
                  <a:pt x="0" y="0"/>
                </a:moveTo>
                <a:lnTo>
                  <a:pt x="1906179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4295D26-2A1F-FFDB-CEFF-703CA11FE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7040" y="3685001"/>
            <a:ext cx="494000" cy="494000"/>
          </a:xfrm>
          <a:prstGeom prst="rect">
            <a:avLst/>
          </a:prstGeom>
        </p:spPr>
      </p:pic>
      <p:sp>
        <p:nvSpPr>
          <p:cNvPr id="33" name="ConnectLine">
            <a:extLst>
              <a:ext uri="{FF2B5EF4-FFF2-40B4-BE49-F238E27FC236}">
                <a16:creationId xmlns:a16="http://schemas.microsoft.com/office/drawing/2014/main" id="{7CA600AA-55DB-5171-B313-23D70988F0C7}"/>
              </a:ext>
            </a:extLst>
          </p:cNvPr>
          <p:cNvSpPr/>
          <p:nvPr/>
        </p:nvSpPr>
        <p:spPr>
          <a:xfrm>
            <a:off x="1524640" y="5725601"/>
            <a:ext cx="1254000" cy="7600"/>
          </a:xfrm>
          <a:custGeom>
            <a:avLst/>
            <a:gdLst/>
            <a:ahLst/>
            <a:cxnLst/>
            <a:rect l="l" t="t" r="r" b="b"/>
            <a:pathLst>
              <a:path w="1254000" h="7600" fill="none">
                <a:moveTo>
                  <a:pt x="0" y="0"/>
                </a:moveTo>
                <a:lnTo>
                  <a:pt x="12540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B515DF-315A-CF8D-2BCE-3DEB64EF7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8640" y="5478601"/>
            <a:ext cx="494000" cy="494000"/>
          </a:xfrm>
          <a:prstGeom prst="rect">
            <a:avLst/>
          </a:prstGeom>
        </p:spPr>
      </p:pic>
      <p:sp>
        <p:nvSpPr>
          <p:cNvPr id="38" name="ConnectLine">
            <a:extLst>
              <a:ext uri="{FF2B5EF4-FFF2-40B4-BE49-F238E27FC236}">
                <a16:creationId xmlns:a16="http://schemas.microsoft.com/office/drawing/2014/main" id="{E2ECA36B-5784-AF7D-75D7-1F298FB52BFB}"/>
              </a:ext>
            </a:extLst>
          </p:cNvPr>
          <p:cNvSpPr/>
          <p:nvPr/>
        </p:nvSpPr>
        <p:spPr>
          <a:xfrm>
            <a:off x="3356240" y="5725601"/>
            <a:ext cx="1254000" cy="7600"/>
          </a:xfrm>
          <a:custGeom>
            <a:avLst/>
            <a:gdLst/>
            <a:ahLst/>
            <a:cxnLst/>
            <a:rect l="l" t="t" r="r" b="b"/>
            <a:pathLst>
              <a:path w="1254000" h="7600" fill="none">
                <a:moveTo>
                  <a:pt x="0" y="0"/>
                </a:moveTo>
                <a:lnTo>
                  <a:pt x="12540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CABF20-49DC-FB3E-9A3D-EDED35782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240" y="5478601"/>
            <a:ext cx="494000" cy="494000"/>
          </a:xfrm>
          <a:prstGeom prst="rect">
            <a:avLst/>
          </a:prstGeom>
        </p:spPr>
      </p:pic>
      <p:sp>
        <p:nvSpPr>
          <p:cNvPr id="42" name="ConnectLine">
            <a:extLst>
              <a:ext uri="{FF2B5EF4-FFF2-40B4-BE49-F238E27FC236}">
                <a16:creationId xmlns:a16="http://schemas.microsoft.com/office/drawing/2014/main" id="{DD04F519-F1E9-C8C0-04E9-03527421C611}"/>
              </a:ext>
            </a:extLst>
          </p:cNvPr>
          <p:cNvSpPr/>
          <p:nvPr/>
        </p:nvSpPr>
        <p:spPr>
          <a:xfrm>
            <a:off x="5294240" y="5725601"/>
            <a:ext cx="1117200" cy="7600"/>
          </a:xfrm>
          <a:custGeom>
            <a:avLst/>
            <a:gdLst/>
            <a:ahLst/>
            <a:cxnLst/>
            <a:rect l="l" t="t" r="r" b="b"/>
            <a:pathLst>
              <a:path w="1117200" h="7600" fill="none">
                <a:moveTo>
                  <a:pt x="0" y="0"/>
                </a:moveTo>
                <a:lnTo>
                  <a:pt x="1117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44" name="ConnectLine">
            <a:extLst>
              <a:ext uri="{FF2B5EF4-FFF2-40B4-BE49-F238E27FC236}">
                <a16:creationId xmlns:a16="http://schemas.microsoft.com/office/drawing/2014/main" id="{B93BD24C-EE49-F376-7BDA-7449141894C6}"/>
              </a:ext>
            </a:extLst>
          </p:cNvPr>
          <p:cNvSpPr/>
          <p:nvPr/>
        </p:nvSpPr>
        <p:spPr>
          <a:xfrm>
            <a:off x="6548240" y="5725601"/>
            <a:ext cx="790400" cy="7600"/>
          </a:xfrm>
          <a:custGeom>
            <a:avLst/>
            <a:gdLst/>
            <a:ahLst/>
            <a:cxnLst/>
            <a:rect l="l" t="t" r="r" b="b"/>
            <a:pathLst>
              <a:path w="790400" h="7600" fill="none">
                <a:moveTo>
                  <a:pt x="0" y="0"/>
                </a:moveTo>
                <a:lnTo>
                  <a:pt x="7904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2A731F1-0C24-009A-E60B-F816A8A50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2640" y="5478601"/>
            <a:ext cx="562400" cy="562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E518725-E4B3-29DF-1234-AE865A3474B0}"/>
              </a:ext>
            </a:extLst>
          </p:cNvPr>
          <p:cNvSpPr/>
          <p:nvPr/>
        </p:nvSpPr>
        <p:spPr>
          <a:xfrm>
            <a:off x="8239230" y="976511"/>
            <a:ext cx="8164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9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7FEF69-75C8-4850-9018-2899882D14CA}"/>
              </a:ext>
            </a:extLst>
          </p:cNvPr>
          <p:cNvSpPr/>
          <p:nvPr/>
        </p:nvSpPr>
        <p:spPr>
          <a:xfrm>
            <a:off x="4848988" y="2088434"/>
            <a:ext cx="123944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偏好差异</a:t>
            </a:r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511454E-8368-1C5A-9388-BC4B4776C869}"/>
              </a:ext>
            </a:extLst>
          </p:cNvPr>
          <p:cNvSpPr/>
          <p:nvPr/>
        </p:nvSpPr>
        <p:spPr>
          <a:xfrm>
            <a:off x="2408933" y="2139713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评分记录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D6260A6-2499-AA0C-42F7-8DF79E2C0099}"/>
              </a:ext>
            </a:extLst>
          </p:cNvPr>
          <p:cNvSpPr/>
          <p:nvPr/>
        </p:nvSpPr>
        <p:spPr>
          <a:xfrm>
            <a:off x="749261" y="373229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E20952-BA17-B409-20D8-2E48743A49DA}"/>
              </a:ext>
            </a:extLst>
          </p:cNvPr>
          <p:cNvSpPr/>
          <p:nvPr/>
        </p:nvSpPr>
        <p:spPr>
          <a:xfrm>
            <a:off x="2345356" y="3347016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“最近邻居”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7118433-FF59-2CFF-1375-7F336F8F78EC}"/>
              </a:ext>
            </a:extLst>
          </p:cNvPr>
          <p:cNvSpPr/>
          <p:nvPr/>
        </p:nvSpPr>
        <p:spPr>
          <a:xfrm>
            <a:off x="2150096" y="4484177"/>
            <a:ext cx="14157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医疗服务行为数据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EA1ACD-0101-7965-60F4-6A738C5B6260}"/>
              </a:ext>
            </a:extLst>
          </p:cNvPr>
          <p:cNvSpPr/>
          <p:nvPr/>
        </p:nvSpPr>
        <p:spPr>
          <a:xfrm>
            <a:off x="8787320" y="1200355"/>
            <a:ext cx="326243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根据用户系统中的行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为数据，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基于协</a:t>
            </a:r>
            <a:endParaRPr lang="en-US" altLang="zh-CN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同过滤的智能推荐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给用户推荐相符医师。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541BCB2-C751-57F7-6EB4-D432AD2308D4}"/>
              </a:ext>
            </a:extLst>
          </p:cNvPr>
          <p:cNvSpPr/>
          <p:nvPr/>
        </p:nvSpPr>
        <p:spPr>
          <a:xfrm>
            <a:off x="7263387" y="6032845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智能推荐结果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8465B7D-8411-7E1D-E231-EE606D0779EE}"/>
              </a:ext>
            </a:extLst>
          </p:cNvPr>
          <p:cNvSpPr/>
          <p:nvPr/>
        </p:nvSpPr>
        <p:spPr>
          <a:xfrm>
            <a:off x="1483642" y="1332565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对于不同医疗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服务进行评分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97BDD93-DA18-7F1D-97F7-8FD07499887F}"/>
              </a:ext>
            </a:extLst>
          </p:cNvPr>
          <p:cNvSpPr/>
          <p:nvPr/>
        </p:nvSpPr>
        <p:spPr>
          <a:xfrm>
            <a:off x="3399311" y="1361681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en-US" altLang="zh-CN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Slope one</a:t>
            </a:r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法计算用户偏好度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66A5562-0487-9711-1938-10B536EF0235}"/>
              </a:ext>
            </a:extLst>
          </p:cNvPr>
          <p:cNvSpPr/>
          <p:nvPr/>
        </p:nvSpPr>
        <p:spPr>
          <a:xfrm>
            <a:off x="1340537" y="2507187"/>
            <a:ext cx="14157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获取目标用户以及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其他用户相似的网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络行为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CBB8075-66DB-0E5F-ACD1-6B853805BF44}"/>
              </a:ext>
            </a:extLst>
          </p:cNvPr>
          <p:cNvSpPr/>
          <p:nvPr/>
        </p:nvSpPr>
        <p:spPr>
          <a:xfrm>
            <a:off x="1447961" y="3608727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获取相似用户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的医疗服务行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为数据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0658ACE-30CC-CF87-74B7-644FCD18D490}"/>
              </a:ext>
            </a:extLst>
          </p:cNvPr>
          <p:cNvSpPr/>
          <p:nvPr/>
        </p:nvSpPr>
        <p:spPr>
          <a:xfrm>
            <a:off x="3286220" y="3318190"/>
            <a:ext cx="1261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协同过滤算法相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似度系数计算用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户相似度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316F446-5AEC-E3A2-39C3-D158CA8AAC0C}"/>
              </a:ext>
            </a:extLst>
          </p:cNvPr>
          <p:cNvSpPr/>
          <p:nvPr/>
        </p:nvSpPr>
        <p:spPr>
          <a:xfrm>
            <a:off x="4107197" y="4225852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用户网络行为数据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集合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231E962-1CB3-D4F6-0DC1-3C71169CF5BD}"/>
              </a:ext>
            </a:extLst>
          </p:cNvPr>
          <p:cNvSpPr/>
          <p:nvPr/>
        </p:nvSpPr>
        <p:spPr>
          <a:xfrm>
            <a:off x="3401962" y="1904686"/>
            <a:ext cx="1261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明确用户对于不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同医疗服务存在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偏好差异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6F382E-D875-6EE7-986C-61BDE7E16765}"/>
              </a:ext>
            </a:extLst>
          </p:cNvPr>
          <p:cNvSpPr/>
          <p:nvPr/>
        </p:nvSpPr>
        <p:spPr>
          <a:xfrm>
            <a:off x="4975758" y="3454168"/>
            <a:ext cx="12618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针对用户进行专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业医疗服务推荐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1D357CC-2513-788B-30AA-26E14C88E95E}"/>
              </a:ext>
            </a:extLst>
          </p:cNvPr>
          <p:cNvSpPr/>
          <p:nvPr/>
        </p:nvSpPr>
        <p:spPr>
          <a:xfrm>
            <a:off x="6525536" y="3247544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与过滤“最近邻居”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相同，过滤医疗服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务信息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8631CFF-2BE8-BF3D-C5DA-95DDEB7F0120}"/>
              </a:ext>
            </a:extLst>
          </p:cNvPr>
          <p:cNvSpPr/>
          <p:nvPr/>
        </p:nvSpPr>
        <p:spPr>
          <a:xfrm>
            <a:off x="6525536" y="4028042"/>
            <a:ext cx="1261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过滤的同时计算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用户与推荐信息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的匹配程度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9CF6846-BB9F-F854-9CDE-8397AD8CD06F}"/>
              </a:ext>
            </a:extLst>
          </p:cNvPr>
          <p:cNvSpPr/>
          <p:nvPr/>
        </p:nvSpPr>
        <p:spPr>
          <a:xfrm>
            <a:off x="7848159" y="4217286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用户对于推荐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信息的匹配度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C0240CB-9B4C-7B97-C6C8-98A820D328C4}"/>
              </a:ext>
            </a:extLst>
          </p:cNvPr>
          <p:cNvSpPr/>
          <p:nvPr/>
        </p:nvSpPr>
        <p:spPr>
          <a:xfrm>
            <a:off x="6389442" y="5243190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过滤出计算结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果较高的数据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8772201-E2C2-C063-7F87-7A108F522BCE}"/>
              </a:ext>
            </a:extLst>
          </p:cNvPr>
          <p:cNvSpPr/>
          <p:nvPr/>
        </p:nvSpPr>
        <p:spPr>
          <a:xfrm>
            <a:off x="5254402" y="5240168"/>
            <a:ext cx="1107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用户需求匹</a:t>
            </a:r>
            <a:endParaRPr lang="en-US" altLang="zh-CN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配度计算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7CC32A9-280D-896B-258F-2BA514D2F50F}"/>
              </a:ext>
            </a:extLst>
          </p:cNvPr>
          <p:cNvSpPr/>
          <p:nvPr/>
        </p:nvSpPr>
        <p:spPr>
          <a:xfrm>
            <a:off x="2578986" y="6018765"/>
            <a:ext cx="95410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用户支持度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8012574-1191-9A96-41D8-94CB092824D7}"/>
              </a:ext>
            </a:extLst>
          </p:cNvPr>
          <p:cNvSpPr/>
          <p:nvPr/>
        </p:nvSpPr>
        <p:spPr>
          <a:xfrm>
            <a:off x="3347789" y="5456341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进行深度挖掘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28179CB-AB7B-48F6-4DFD-F182159B5576}"/>
              </a:ext>
            </a:extLst>
          </p:cNvPr>
          <p:cNvSpPr/>
          <p:nvPr/>
        </p:nvSpPr>
        <p:spPr>
          <a:xfrm>
            <a:off x="4339538" y="5966840"/>
            <a:ext cx="1107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用非空子集的项数集合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9BF1070-31F7-A82B-CEF7-C68E4914D1D9}"/>
              </a:ext>
            </a:extLst>
          </p:cNvPr>
          <p:cNvSpPr/>
          <p:nvPr/>
        </p:nvSpPr>
        <p:spPr>
          <a:xfrm>
            <a:off x="1537644" y="5219483"/>
            <a:ext cx="1107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计算医疗服务的用户支持度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570B463-65B1-6B42-F996-9D16C49584B6}"/>
              </a:ext>
            </a:extLst>
          </p:cNvPr>
          <p:cNvSpPr/>
          <p:nvPr/>
        </p:nvSpPr>
        <p:spPr>
          <a:xfrm>
            <a:off x="1597642" y="5851546"/>
            <a:ext cx="1107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引入关联规则，</a:t>
            </a:r>
            <a:endParaRPr lang="en-US" altLang="zh-CN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计算支持度</a:t>
            </a:r>
            <a:endParaRPr lang="zh-CN" altLang="en-US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197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45464" y="198755"/>
            <a:ext cx="765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商业价值：共享可以有效降低医疗总费用</a:t>
            </a:r>
          </a:p>
        </p:txBody>
      </p:sp>
      <p:sp>
        <p:nvSpPr>
          <p:cNvPr id="3" name="圆形">
            <a:extLst>
              <a:ext uri="{FF2B5EF4-FFF2-40B4-BE49-F238E27FC236}">
                <a16:creationId xmlns:a16="http://schemas.microsoft.com/office/drawing/2014/main" id="{7627EAE5-FA87-C3F3-9CCE-8B60691E0551}"/>
              </a:ext>
            </a:extLst>
          </p:cNvPr>
          <p:cNvSpPr/>
          <p:nvPr/>
        </p:nvSpPr>
        <p:spPr>
          <a:xfrm>
            <a:off x="1040074" y="1853566"/>
            <a:ext cx="3480800" cy="3480800"/>
          </a:xfrm>
          <a:custGeom>
            <a:avLst/>
            <a:gdLst>
              <a:gd name="connsiteX0" fmla="*/ 0 w 3480800"/>
              <a:gd name="connsiteY0" fmla="*/ 1740400 h 3480800"/>
              <a:gd name="connsiteX1" fmla="*/ 1740400 w 3480800"/>
              <a:gd name="connsiteY1" fmla="*/ 0 h 3480800"/>
              <a:gd name="connsiteX2" fmla="*/ 3480800 w 3480800"/>
              <a:gd name="connsiteY2" fmla="*/ 1740400 h 3480800"/>
              <a:gd name="connsiteX3" fmla="*/ 1740400 w 3480800"/>
              <a:gd name="connsiteY3" fmla="*/ 3480800 h 34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800" h="3480800">
                <a:moveTo>
                  <a:pt x="0" y="1740400"/>
                </a:moveTo>
                <a:cubicBezTo>
                  <a:pt x="0" y="779205"/>
                  <a:pt x="779205" y="0"/>
                  <a:pt x="1740400" y="0"/>
                </a:cubicBezTo>
                <a:cubicBezTo>
                  <a:pt x="2701595" y="0"/>
                  <a:pt x="3480800" y="779205"/>
                  <a:pt x="3480800" y="1740400"/>
                </a:cubicBezTo>
                <a:cubicBezTo>
                  <a:pt x="3480800" y="2701595"/>
                  <a:pt x="2701595" y="3480800"/>
                  <a:pt x="1740400" y="3480800"/>
                </a:cubicBezTo>
                <a:cubicBezTo>
                  <a:pt x="779205" y="3480800"/>
                  <a:pt x="0" y="2701595"/>
                  <a:pt x="0" y="1740400"/>
                </a:cubicBezTo>
                <a:close/>
              </a:path>
            </a:pathLst>
          </a:custGeom>
          <a:noFill/>
          <a:ln w="3333" cap="flat">
            <a:solidFill>
              <a:srgbClr val="FFFF00"/>
            </a:solidFill>
            <a:custDash>
              <a:ds d="2500000" sp="500000"/>
              <a:ds d="600000" sp="500000"/>
              <a:ds d="600000" sp="500000"/>
            </a:custDash>
            <a:miter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9D629-17E8-7BBB-5ECC-F3D835A62E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3274" y="1853566"/>
            <a:ext cx="288800" cy="28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CF4A0C-8380-2729-CB21-32CE72036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5674" y="4771738"/>
            <a:ext cx="288800" cy="28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4FCC32-1C14-5718-1A28-1428247C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7674" y="3852366"/>
            <a:ext cx="364800" cy="36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B99EA5-D8DF-693F-D8E9-69A1F6760B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8874" y="2742766"/>
            <a:ext cx="364800" cy="36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2A0DFA-A1A5-C714-FEE8-A21156604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074" y="4168556"/>
            <a:ext cx="375410" cy="375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C2F04D-F47C-3062-4F9C-BD7BC9929F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5464" y="2549756"/>
            <a:ext cx="375410" cy="3754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0D1E43-FD0D-0E51-0C6E-10118C4507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772" y="3130006"/>
            <a:ext cx="335512" cy="2943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322FDC-2055-003C-ED02-E346500C1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6762" y="3394053"/>
            <a:ext cx="335512" cy="294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09747B-D186-0B82-1349-88A3D7D21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2736" y="3658844"/>
            <a:ext cx="335512" cy="2943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B68A05-9791-A934-3992-49A470CCC7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6668" y="3394053"/>
            <a:ext cx="335512" cy="294308"/>
          </a:xfrm>
          <a:prstGeom prst="rect">
            <a:avLst/>
          </a:prstGeom>
        </p:spPr>
      </p:pic>
      <p:sp>
        <p:nvSpPr>
          <p:cNvPr id="14" name="ConnectLine">
            <a:extLst>
              <a:ext uri="{FF2B5EF4-FFF2-40B4-BE49-F238E27FC236}">
                <a16:creationId xmlns:a16="http://schemas.microsoft.com/office/drawing/2014/main" id="{05E3ECAB-E97B-7376-7D03-FD3506985164}"/>
              </a:ext>
            </a:extLst>
          </p:cNvPr>
          <p:cNvSpPr/>
          <p:nvPr/>
        </p:nvSpPr>
        <p:spPr>
          <a:xfrm>
            <a:off x="2700492" y="3541205"/>
            <a:ext cx="136176" cy="117637"/>
          </a:xfrm>
          <a:custGeom>
            <a:avLst/>
            <a:gdLst/>
            <a:ahLst/>
            <a:cxnLst/>
            <a:rect l="l" t="t" r="r" b="b"/>
            <a:pathLst>
              <a:path w="136176" h="117637" fill="none">
                <a:moveTo>
                  <a:pt x="136176" y="0"/>
                </a:moveTo>
                <a:lnTo>
                  <a:pt x="0" y="11763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5" name="ConnectLine">
            <a:extLst>
              <a:ext uri="{FF2B5EF4-FFF2-40B4-BE49-F238E27FC236}">
                <a16:creationId xmlns:a16="http://schemas.microsoft.com/office/drawing/2014/main" id="{FBD9FE11-7A28-9924-6C1B-67BB1099BFE3}"/>
              </a:ext>
            </a:extLst>
          </p:cNvPr>
          <p:cNvSpPr/>
          <p:nvPr/>
        </p:nvSpPr>
        <p:spPr>
          <a:xfrm>
            <a:off x="2572277" y="3541205"/>
            <a:ext cx="128218" cy="117637"/>
          </a:xfrm>
          <a:custGeom>
            <a:avLst/>
            <a:gdLst/>
            <a:ahLst/>
            <a:cxnLst/>
            <a:rect l="l" t="t" r="r" b="b"/>
            <a:pathLst>
              <a:path w="128218" h="117637" fill="none">
                <a:moveTo>
                  <a:pt x="0" y="0"/>
                </a:moveTo>
                <a:lnTo>
                  <a:pt x="128218" y="117637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6" name="ConnectLine">
            <a:extLst>
              <a:ext uri="{FF2B5EF4-FFF2-40B4-BE49-F238E27FC236}">
                <a16:creationId xmlns:a16="http://schemas.microsoft.com/office/drawing/2014/main" id="{7841230A-60A1-96C9-9BAA-439D9A65D17C}"/>
              </a:ext>
            </a:extLst>
          </p:cNvPr>
          <p:cNvSpPr/>
          <p:nvPr/>
        </p:nvSpPr>
        <p:spPr>
          <a:xfrm>
            <a:off x="2709532" y="3424317"/>
            <a:ext cx="127140" cy="116893"/>
          </a:xfrm>
          <a:custGeom>
            <a:avLst/>
            <a:gdLst/>
            <a:ahLst/>
            <a:cxnLst/>
            <a:rect l="l" t="t" r="r" b="b"/>
            <a:pathLst>
              <a:path w="127140" h="116893" fill="none">
                <a:moveTo>
                  <a:pt x="0" y="0"/>
                </a:moveTo>
                <a:lnTo>
                  <a:pt x="127140" y="116893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sp>
        <p:nvSpPr>
          <p:cNvPr id="17" name="ConnectLine">
            <a:extLst>
              <a:ext uri="{FF2B5EF4-FFF2-40B4-BE49-F238E27FC236}">
                <a16:creationId xmlns:a16="http://schemas.microsoft.com/office/drawing/2014/main" id="{B84A968D-AD2D-F047-BF74-62DBD537D57A}"/>
              </a:ext>
            </a:extLst>
          </p:cNvPr>
          <p:cNvSpPr/>
          <p:nvPr/>
        </p:nvSpPr>
        <p:spPr>
          <a:xfrm>
            <a:off x="2572280" y="3424317"/>
            <a:ext cx="137254" cy="116893"/>
          </a:xfrm>
          <a:custGeom>
            <a:avLst/>
            <a:gdLst/>
            <a:ahLst/>
            <a:cxnLst/>
            <a:rect l="l" t="t" r="r" b="b"/>
            <a:pathLst>
              <a:path w="137254" h="116893" fill="none">
                <a:moveTo>
                  <a:pt x="0" y="116893"/>
                </a:moveTo>
                <a:lnTo>
                  <a:pt x="137254" y="0"/>
                </a:lnTo>
              </a:path>
            </a:pathLst>
          </a:custGeom>
          <a:noFill/>
          <a:ln w="40533" cap="flat">
            <a:solidFill>
              <a:srgbClr val="00B0F0"/>
            </a:solidFill>
            <a:miter/>
          </a:ln>
        </p:spPr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71E27E-95C3-4F2A-14C0-7CE176449F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661" y="4042368"/>
            <a:ext cx="385148" cy="3851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98AFF5-F881-B5C8-E322-8E168CBED3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3565" y="3979002"/>
            <a:ext cx="448512" cy="448512"/>
          </a:xfrm>
          <a:prstGeom prst="rect">
            <a:avLst/>
          </a:prstGeom>
        </p:spPr>
      </p:pic>
      <p:sp>
        <p:nvSpPr>
          <p:cNvPr id="20" name="ConnectLine">
            <a:extLst>
              <a:ext uri="{FF2B5EF4-FFF2-40B4-BE49-F238E27FC236}">
                <a16:creationId xmlns:a16="http://schemas.microsoft.com/office/drawing/2014/main" id="{ACEDAFE5-50BD-625B-084B-ACEBAFA29182}"/>
              </a:ext>
            </a:extLst>
          </p:cNvPr>
          <p:cNvSpPr/>
          <p:nvPr/>
        </p:nvSpPr>
        <p:spPr>
          <a:xfrm>
            <a:off x="2309274" y="4293166"/>
            <a:ext cx="934800" cy="7600"/>
          </a:xfrm>
          <a:custGeom>
            <a:avLst/>
            <a:gdLst/>
            <a:ahLst/>
            <a:cxnLst/>
            <a:rect l="l" t="t" r="r" b="b"/>
            <a:pathLst>
              <a:path w="934800" h="7600" fill="none">
                <a:moveTo>
                  <a:pt x="0" y="0"/>
                </a:moveTo>
                <a:lnTo>
                  <a:pt x="9348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1" name="ConnectLine">
            <a:extLst>
              <a:ext uri="{FF2B5EF4-FFF2-40B4-BE49-F238E27FC236}">
                <a16:creationId xmlns:a16="http://schemas.microsoft.com/office/drawing/2014/main" id="{4A4B30B4-D1B5-3EA8-94EE-FF28195C1079}"/>
              </a:ext>
            </a:extLst>
          </p:cNvPr>
          <p:cNvSpPr/>
          <p:nvPr/>
        </p:nvSpPr>
        <p:spPr>
          <a:xfrm>
            <a:off x="3175674" y="3685166"/>
            <a:ext cx="425600" cy="250800"/>
          </a:xfrm>
          <a:custGeom>
            <a:avLst/>
            <a:gdLst/>
            <a:ahLst/>
            <a:cxnLst/>
            <a:rect l="l" t="t" r="r" b="b"/>
            <a:pathLst>
              <a:path w="425600" h="250800" fill="none">
                <a:moveTo>
                  <a:pt x="425600" y="250800"/>
                </a:move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80EF45-488A-B7E8-44F2-1F812F8A5B54}"/>
              </a:ext>
            </a:extLst>
          </p:cNvPr>
          <p:cNvSpPr/>
          <p:nvPr/>
        </p:nvSpPr>
        <p:spPr>
          <a:xfrm>
            <a:off x="2740584" y="4353988"/>
            <a:ext cx="17213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医元疗平台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EC7CAF-5B6A-810B-13D7-0976B5BC2C43}"/>
              </a:ext>
            </a:extLst>
          </p:cNvPr>
          <p:cNvSpPr/>
          <p:nvPr/>
        </p:nvSpPr>
        <p:spPr>
          <a:xfrm rot="2007728">
            <a:off x="3041763" y="3604284"/>
            <a:ext cx="117211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数据授权与存证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00F9F9-60FD-5C37-580B-C79F28BBBAB1}"/>
              </a:ext>
            </a:extLst>
          </p:cNvPr>
          <p:cNvSpPr/>
          <p:nvPr/>
        </p:nvSpPr>
        <p:spPr>
          <a:xfrm>
            <a:off x="3945434" y="2919729"/>
            <a:ext cx="83388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E50932E-641D-2D49-E15A-5AD834117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3889" y="1805288"/>
            <a:ext cx="385148" cy="3851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F2AFA0B-EA29-57AA-5B92-8055A42490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404" y="4988694"/>
            <a:ext cx="385148" cy="38514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E80067-B32B-3587-79F2-ACFA3A54C0BB}"/>
              </a:ext>
            </a:extLst>
          </p:cNvPr>
          <p:cNvSpPr/>
          <p:nvPr/>
        </p:nvSpPr>
        <p:spPr>
          <a:xfrm>
            <a:off x="3172180" y="2170803"/>
            <a:ext cx="55175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  <a:r>
              <a:rPr lang="en-US" altLang="zh-CN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1A55E8-C8D7-8804-A7ED-D6CE6599E998}"/>
              </a:ext>
            </a:extLst>
          </p:cNvPr>
          <p:cNvSpPr/>
          <p:nvPr/>
        </p:nvSpPr>
        <p:spPr>
          <a:xfrm>
            <a:off x="1882308" y="5371140"/>
            <a:ext cx="54534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161EDE-C2AE-E9D8-7A02-E4A03800098B}"/>
              </a:ext>
            </a:extLst>
          </p:cNvPr>
          <p:cNvSpPr/>
          <p:nvPr/>
        </p:nvSpPr>
        <p:spPr>
          <a:xfrm>
            <a:off x="2365742" y="4052286"/>
            <a:ext cx="74892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患者就诊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5ABED01-5A6E-0A53-E40A-D8C4A682B2BE}"/>
              </a:ext>
            </a:extLst>
          </p:cNvPr>
          <p:cNvSpPr/>
          <p:nvPr/>
        </p:nvSpPr>
        <p:spPr>
          <a:xfrm>
            <a:off x="798192" y="4528400"/>
            <a:ext cx="82747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3DB297-EB66-70A9-B686-522C9C6EB378}"/>
              </a:ext>
            </a:extLst>
          </p:cNvPr>
          <p:cNvSpPr/>
          <p:nvPr/>
        </p:nvSpPr>
        <p:spPr>
          <a:xfrm>
            <a:off x="4022292" y="4173375"/>
            <a:ext cx="82747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城镇医院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2FA991F-68D2-8078-F509-2854F3086B95}"/>
              </a:ext>
            </a:extLst>
          </p:cNvPr>
          <p:cNvSpPr/>
          <p:nvPr/>
        </p:nvSpPr>
        <p:spPr>
          <a:xfrm>
            <a:off x="694537" y="3041210"/>
            <a:ext cx="83388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城镇医院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ECCC09A-FD54-D4C0-626D-B0F47C781515}"/>
              </a:ext>
            </a:extLst>
          </p:cNvPr>
          <p:cNvSpPr/>
          <p:nvPr/>
        </p:nvSpPr>
        <p:spPr>
          <a:xfrm>
            <a:off x="1553351" y="4406810"/>
            <a:ext cx="7008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60741A-3D22-C90B-CA3F-5B6519CF0F9E}"/>
              </a:ext>
            </a:extLst>
          </p:cNvPr>
          <p:cNvSpPr/>
          <p:nvPr/>
        </p:nvSpPr>
        <p:spPr>
          <a:xfrm>
            <a:off x="3456463" y="5072756"/>
            <a:ext cx="82747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主治医师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A16B68-15AC-692E-E594-4A48A8D61F6B}"/>
              </a:ext>
            </a:extLst>
          </p:cNvPr>
          <p:cNvSpPr/>
          <p:nvPr/>
        </p:nvSpPr>
        <p:spPr>
          <a:xfrm>
            <a:off x="1363570" y="2152934"/>
            <a:ext cx="83388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主治医师</a:t>
            </a:r>
            <a:r>
              <a:rPr lang="en-US" altLang="zh-CN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1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677BF05-E119-E4C1-32FA-D45188A1962E}"/>
              </a:ext>
            </a:extLst>
          </p:cNvPr>
          <p:cNvCxnSpPr/>
          <p:nvPr/>
        </p:nvCxnSpPr>
        <p:spPr>
          <a:xfrm>
            <a:off x="5683426" y="1312041"/>
            <a:ext cx="0" cy="474624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CC63B5C-010A-82AD-4A79-6409B1332A11}"/>
              </a:ext>
            </a:extLst>
          </p:cNvPr>
          <p:cNvSpPr/>
          <p:nvPr/>
        </p:nvSpPr>
        <p:spPr>
          <a:xfrm>
            <a:off x="6706664" y="2965015"/>
            <a:ext cx="4683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医疗数据共享能够降低医疗</a:t>
            </a:r>
            <a:endParaRPr lang="en-US" altLang="zh-CN" sz="2400" b="0" i="0" dirty="0">
              <a:solidFill>
                <a:schemeClr val="bg1"/>
              </a:solidFill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总费用，直接原因在于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PingFang SC"/>
              </a:rPr>
              <a:t>减少</a:t>
            </a:r>
            <a:endParaRPr lang="en-US" altLang="zh-CN" sz="2400" b="0" i="0" dirty="0">
              <a:solidFill>
                <a:srgbClr val="FF0000"/>
              </a:solidFill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PingFang SC"/>
              </a:rPr>
              <a:t>了重复的实验室检查、影像</a:t>
            </a:r>
            <a:endParaRPr lang="en-US" altLang="zh-CN" sz="2400" b="0" i="0" dirty="0">
              <a:solidFill>
                <a:srgbClr val="FF0000"/>
              </a:solidFill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PingFang SC"/>
              </a:rPr>
              <a:t>检查和不必要的医疗咨询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105741D-06E2-C41B-3213-F5F9FF222B47}"/>
              </a:ext>
            </a:extLst>
          </p:cNvPr>
          <p:cNvSpPr txBox="1"/>
          <p:nvPr/>
        </p:nvSpPr>
        <p:spPr>
          <a:xfrm>
            <a:off x="5920367" y="2080983"/>
            <a:ext cx="552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降低医疗费用，让人人看的起病。</a:t>
            </a:r>
          </a:p>
        </p:txBody>
      </p:sp>
    </p:spTree>
    <p:extLst>
      <p:ext uri="{BB962C8B-B14F-4D97-AF65-F5344CB8AC3E}">
        <p14:creationId xmlns:p14="http://schemas.microsoft.com/office/powerpoint/2010/main" val="4149936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6054" y="198755"/>
            <a:ext cx="756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商业价值：共享可以破解当前医疗困境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370E8B-BD05-1B3D-6EB8-1681A83E8447}"/>
              </a:ext>
            </a:extLst>
          </p:cNvPr>
          <p:cNvCxnSpPr/>
          <p:nvPr/>
        </p:nvCxnSpPr>
        <p:spPr>
          <a:xfrm>
            <a:off x="5934886" y="1314636"/>
            <a:ext cx="0" cy="474624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E8A0C4D-AA5E-C197-32FC-DF87259CB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9884" y="5406111"/>
            <a:ext cx="603624" cy="603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1F4847-D207-7890-3AD9-1FEE959D3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718" y="3958511"/>
            <a:ext cx="760000" cy="7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EA010D-F129-4FE0-AD12-A7B6F3B82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5216" y="3958511"/>
            <a:ext cx="760000" cy="760000"/>
          </a:xfrm>
          <a:prstGeom prst="rect">
            <a:avLst/>
          </a:prstGeom>
        </p:spPr>
      </p:pic>
      <p:sp>
        <p:nvSpPr>
          <p:cNvPr id="8" name="ConnectLine">
            <a:extLst>
              <a:ext uri="{FF2B5EF4-FFF2-40B4-BE49-F238E27FC236}">
                <a16:creationId xmlns:a16="http://schemas.microsoft.com/office/drawing/2014/main" id="{F84685D9-AE88-BA11-3C2D-69D6F831F642}"/>
              </a:ext>
            </a:extLst>
          </p:cNvPr>
          <p:cNvSpPr/>
          <p:nvPr/>
        </p:nvSpPr>
        <p:spPr>
          <a:xfrm>
            <a:off x="2197718" y="4351522"/>
            <a:ext cx="1512400" cy="7600"/>
          </a:xfrm>
          <a:custGeom>
            <a:avLst/>
            <a:gdLst/>
            <a:ahLst/>
            <a:cxnLst/>
            <a:rect l="l" t="t" r="r" b="b"/>
            <a:pathLst>
              <a:path w="1512400" h="7600" fill="none">
                <a:moveTo>
                  <a:pt x="0" y="0"/>
                </a:moveTo>
                <a:lnTo>
                  <a:pt x="1512400" y="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568C55-0197-F83B-B487-B2226C74BD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1406" y="2533587"/>
            <a:ext cx="596600" cy="596600"/>
          </a:xfrm>
          <a:prstGeom prst="rect">
            <a:avLst/>
          </a:prstGeom>
        </p:spPr>
      </p:pic>
      <p:sp>
        <p:nvSpPr>
          <p:cNvPr id="10" name="ConnectLine">
            <a:extLst>
              <a:ext uri="{FF2B5EF4-FFF2-40B4-BE49-F238E27FC236}">
                <a16:creationId xmlns:a16="http://schemas.microsoft.com/office/drawing/2014/main" id="{E40239B0-65DD-4FE4-6348-1834B7D1BEAF}"/>
              </a:ext>
            </a:extLst>
          </p:cNvPr>
          <p:cNvSpPr/>
          <p:nvPr/>
        </p:nvSpPr>
        <p:spPr>
          <a:xfrm>
            <a:off x="1359278" y="3387752"/>
            <a:ext cx="7600" cy="636970"/>
          </a:xfrm>
          <a:custGeom>
            <a:avLst/>
            <a:gdLst/>
            <a:ahLst/>
            <a:cxnLst/>
            <a:rect l="l" t="t" r="r" b="b"/>
            <a:pathLst>
              <a:path w="7600" h="636970" fill="none">
                <a:moveTo>
                  <a:pt x="0" y="0"/>
                </a:moveTo>
                <a:lnTo>
                  <a:pt x="0" y="63697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sp>
        <p:nvSpPr>
          <p:cNvPr id="11" name="ConnectLine">
            <a:extLst>
              <a:ext uri="{FF2B5EF4-FFF2-40B4-BE49-F238E27FC236}">
                <a16:creationId xmlns:a16="http://schemas.microsoft.com/office/drawing/2014/main" id="{E419D750-8637-509A-0878-1909C1412890}"/>
              </a:ext>
            </a:extLst>
          </p:cNvPr>
          <p:cNvSpPr/>
          <p:nvPr/>
        </p:nvSpPr>
        <p:spPr>
          <a:xfrm>
            <a:off x="2182267" y="2926606"/>
            <a:ext cx="1512400" cy="7600"/>
          </a:xfrm>
          <a:custGeom>
            <a:avLst/>
            <a:gdLst/>
            <a:ahLst/>
            <a:cxnLst/>
            <a:rect l="l" t="t" r="r" b="b"/>
            <a:pathLst>
              <a:path w="1512400" h="7600" fill="none">
                <a:moveTo>
                  <a:pt x="0" y="0"/>
                </a:moveTo>
                <a:lnTo>
                  <a:pt x="1512400" y="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3E1372-B449-4043-F85A-5B26B14A3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6053" y="2533587"/>
            <a:ext cx="596600" cy="596600"/>
          </a:xfrm>
          <a:prstGeom prst="rect">
            <a:avLst/>
          </a:prstGeom>
        </p:spPr>
      </p:pic>
      <p:sp>
        <p:nvSpPr>
          <p:cNvPr id="13" name="ConnectLine">
            <a:extLst>
              <a:ext uri="{FF2B5EF4-FFF2-40B4-BE49-F238E27FC236}">
                <a16:creationId xmlns:a16="http://schemas.microsoft.com/office/drawing/2014/main" id="{CA2CB2C4-36BA-8ED8-9C30-ECC3E115DB3B}"/>
              </a:ext>
            </a:extLst>
          </p:cNvPr>
          <p:cNvSpPr/>
          <p:nvPr/>
        </p:nvSpPr>
        <p:spPr>
          <a:xfrm>
            <a:off x="4473926" y="3387751"/>
            <a:ext cx="7600" cy="636971"/>
          </a:xfrm>
          <a:custGeom>
            <a:avLst/>
            <a:gdLst/>
            <a:ahLst/>
            <a:cxnLst/>
            <a:rect l="l" t="t" r="r" b="b"/>
            <a:pathLst>
              <a:path w="7600" h="636971" fill="none">
                <a:moveTo>
                  <a:pt x="0" y="0"/>
                </a:moveTo>
                <a:lnTo>
                  <a:pt x="0" y="636971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ABDB2F-66B3-90F2-EFAA-68AC3618B838}"/>
              </a:ext>
            </a:extLst>
          </p:cNvPr>
          <p:cNvSpPr/>
          <p:nvPr/>
        </p:nvSpPr>
        <p:spPr>
          <a:xfrm>
            <a:off x="2400523" y="3958511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6F5B55-FABF-B9A4-8269-B60F1D43BB0B}"/>
              </a:ext>
            </a:extLst>
          </p:cNvPr>
          <p:cNvSpPr/>
          <p:nvPr/>
        </p:nvSpPr>
        <p:spPr>
          <a:xfrm>
            <a:off x="2400377" y="2517399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863A160-F800-0329-C8E3-04EC7EDFAFE5}"/>
              </a:ext>
            </a:extLst>
          </p:cNvPr>
          <p:cNvSpPr/>
          <p:nvPr/>
        </p:nvSpPr>
        <p:spPr>
          <a:xfrm>
            <a:off x="3920990" y="3074433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B77D0AB-E9E2-3B01-0F36-F2E5E5A67453}"/>
              </a:ext>
            </a:extLst>
          </p:cNvPr>
          <p:cNvSpPr/>
          <p:nvPr/>
        </p:nvSpPr>
        <p:spPr>
          <a:xfrm>
            <a:off x="3469584" y="3517144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8D6A8C-D05E-1C4E-EE21-17561D919BBA}"/>
              </a:ext>
            </a:extLst>
          </p:cNvPr>
          <p:cNvSpPr/>
          <p:nvPr/>
        </p:nvSpPr>
        <p:spPr>
          <a:xfrm>
            <a:off x="770558" y="3064009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8618FF-EDBF-FB5A-BDEF-3697D0363332}"/>
              </a:ext>
            </a:extLst>
          </p:cNvPr>
          <p:cNvSpPr/>
          <p:nvPr/>
        </p:nvSpPr>
        <p:spPr>
          <a:xfrm>
            <a:off x="404912" y="3559858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F72111-AB5C-4CF4-7001-434F9DF3314D}"/>
              </a:ext>
            </a:extLst>
          </p:cNvPr>
          <p:cNvSpPr/>
          <p:nvPr/>
        </p:nvSpPr>
        <p:spPr>
          <a:xfrm>
            <a:off x="2583971" y="6083829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46A599-F306-EDED-96E4-C4A2E71C41A5}"/>
              </a:ext>
            </a:extLst>
          </p:cNvPr>
          <p:cNvSpPr/>
          <p:nvPr/>
        </p:nvSpPr>
        <p:spPr>
          <a:xfrm>
            <a:off x="552841" y="4623133"/>
            <a:ext cx="15856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村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乡卫生所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A04A99-38A6-ED32-2F93-9F55C63AB408}"/>
              </a:ext>
            </a:extLst>
          </p:cNvPr>
          <p:cNvSpPr/>
          <p:nvPr/>
        </p:nvSpPr>
        <p:spPr>
          <a:xfrm>
            <a:off x="3722370" y="4604482"/>
            <a:ext cx="15856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村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乡卫生所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ACA0D2-C58D-C6EC-1D1A-5B156E43D4F4}"/>
              </a:ext>
            </a:extLst>
          </p:cNvPr>
          <p:cNvSpPr/>
          <p:nvPr/>
        </p:nvSpPr>
        <p:spPr>
          <a:xfrm>
            <a:off x="2075017" y="1886966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县级数据平台</a:t>
            </a:r>
          </a:p>
        </p:txBody>
      </p:sp>
      <p:sp>
        <p:nvSpPr>
          <p:cNvPr id="27" name="ConnectLine">
            <a:extLst>
              <a:ext uri="{FF2B5EF4-FFF2-40B4-BE49-F238E27FC236}">
                <a16:creationId xmlns:a16="http://schemas.microsoft.com/office/drawing/2014/main" id="{7D19BE0F-837C-ECE2-2D1F-3EC0C8A1DA49}"/>
              </a:ext>
            </a:extLst>
          </p:cNvPr>
          <p:cNvSpPr/>
          <p:nvPr/>
        </p:nvSpPr>
        <p:spPr>
          <a:xfrm>
            <a:off x="1367824" y="1674870"/>
            <a:ext cx="927200" cy="684000"/>
          </a:xfrm>
          <a:custGeom>
            <a:avLst/>
            <a:gdLst/>
            <a:ahLst/>
            <a:cxnLst/>
            <a:rect l="l" t="t" r="r" b="b"/>
            <a:pathLst>
              <a:path w="927200" h="684000" fill="none">
                <a:moveTo>
                  <a:pt x="0" y="684000"/>
                </a:moveTo>
                <a:lnTo>
                  <a:pt x="0" y="0"/>
                </a:lnTo>
                <a:lnTo>
                  <a:pt x="927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6E942C-5F9A-87C7-B5A0-B73B86A7C094}"/>
              </a:ext>
            </a:extLst>
          </p:cNvPr>
          <p:cNvSpPr/>
          <p:nvPr/>
        </p:nvSpPr>
        <p:spPr>
          <a:xfrm>
            <a:off x="4552466" y="1886966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29" name="ConnectLine">
            <a:extLst>
              <a:ext uri="{FF2B5EF4-FFF2-40B4-BE49-F238E27FC236}">
                <a16:creationId xmlns:a16="http://schemas.microsoft.com/office/drawing/2014/main" id="{E5197039-9529-1074-EB61-CBB3E361248D}"/>
              </a:ext>
            </a:extLst>
          </p:cNvPr>
          <p:cNvSpPr/>
          <p:nvPr/>
        </p:nvSpPr>
        <p:spPr>
          <a:xfrm>
            <a:off x="3348753" y="1679743"/>
            <a:ext cx="1185600" cy="676400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5918DF-ED5B-7B1B-920F-7300DC145F6B}"/>
              </a:ext>
            </a:extLst>
          </p:cNvPr>
          <p:cNvSpPr/>
          <p:nvPr/>
        </p:nvSpPr>
        <p:spPr>
          <a:xfrm>
            <a:off x="476866" y="1968245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880C0A-F6D4-DCFF-FD17-F75542273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7986" y="1216370"/>
            <a:ext cx="732994" cy="732994"/>
          </a:xfrm>
          <a:prstGeom prst="rect">
            <a:avLst/>
          </a:prstGeom>
        </p:spPr>
      </p:pic>
      <p:sp>
        <p:nvSpPr>
          <p:cNvPr id="36" name="ConnectLine">
            <a:extLst>
              <a:ext uri="{FF2B5EF4-FFF2-40B4-BE49-F238E27FC236}">
                <a16:creationId xmlns:a16="http://schemas.microsoft.com/office/drawing/2014/main" id="{E2A14A51-DC95-B0F4-0CCE-BAFED33A2794}"/>
              </a:ext>
            </a:extLst>
          </p:cNvPr>
          <p:cNvSpPr/>
          <p:nvPr/>
        </p:nvSpPr>
        <p:spPr>
          <a:xfrm rot="16200000" flipH="1">
            <a:off x="1480271" y="4820155"/>
            <a:ext cx="842076" cy="1153353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7" name="ConnectLine">
            <a:extLst>
              <a:ext uri="{FF2B5EF4-FFF2-40B4-BE49-F238E27FC236}">
                <a16:creationId xmlns:a16="http://schemas.microsoft.com/office/drawing/2014/main" id="{C88F5678-5F53-AC2D-4848-9018F4F7DF1E}"/>
              </a:ext>
            </a:extLst>
          </p:cNvPr>
          <p:cNvSpPr/>
          <p:nvPr/>
        </p:nvSpPr>
        <p:spPr>
          <a:xfrm rot="5400000">
            <a:off x="3471248" y="4766162"/>
            <a:ext cx="842076" cy="1178477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41594CB-DE56-0A29-B97A-8585137C8C3C}"/>
              </a:ext>
            </a:extLst>
          </p:cNvPr>
          <p:cNvSpPr/>
          <p:nvPr/>
        </p:nvSpPr>
        <p:spPr>
          <a:xfrm>
            <a:off x="1297162" y="5424470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9CAF1D4-FD94-B4ED-5E54-48BEA5528DF7}"/>
              </a:ext>
            </a:extLst>
          </p:cNvPr>
          <p:cNvSpPr/>
          <p:nvPr/>
        </p:nvSpPr>
        <p:spPr>
          <a:xfrm>
            <a:off x="3384349" y="5413088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数据互通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4318A97-F1E8-DECC-024C-5BB133E3BFEC}"/>
              </a:ext>
            </a:extLst>
          </p:cNvPr>
          <p:cNvSpPr txBox="1"/>
          <p:nvPr/>
        </p:nvSpPr>
        <p:spPr>
          <a:xfrm>
            <a:off x="6257115" y="1426194"/>
            <a:ext cx="537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让看病不再受限于地缘限制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8E1A9E7-FDF6-54E1-DD30-F1C808A3C22C}"/>
              </a:ext>
            </a:extLst>
          </p:cNvPr>
          <p:cNvSpPr/>
          <p:nvPr/>
        </p:nvSpPr>
        <p:spPr>
          <a:xfrm>
            <a:off x="6521433" y="2110886"/>
            <a:ext cx="494604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医疗数据共享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PingFang SC"/>
              </a:rPr>
              <a:t>结合线上诊疗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的技术，可以使得先进医疗资源的向落后地区倾斜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latin typeface="PingFang SC"/>
              </a:rPr>
              <a:t>，使得低水平地区也能“好看病”，</a:t>
            </a:r>
            <a:r>
              <a:rPr lang="zh-CN" altLang="en-US" sz="2400" cap="none" spc="0" dirty="0">
                <a:ln w="0"/>
                <a:solidFill>
                  <a:srgbClr val="FF0000"/>
                </a:solidFill>
                <a:latin typeface="PingFang SC"/>
              </a:rPr>
              <a:t>有效缓解我国“医疗资源分布不均”的现状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latin typeface="PingFang SC"/>
              </a:rPr>
              <a:t>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20515F-13A3-F9FE-74D0-F232AEAA49DC}"/>
              </a:ext>
            </a:extLst>
          </p:cNvPr>
          <p:cNvSpPr txBox="1"/>
          <p:nvPr/>
        </p:nvSpPr>
        <p:spPr>
          <a:xfrm>
            <a:off x="6257115" y="4170341"/>
            <a:ext cx="537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FF00"/>
                </a:solidFill>
              </a:rPr>
              <a:t>让患者维权不再飘渺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125A0FD-61EC-DDCC-EF9F-E39374C6C211}"/>
              </a:ext>
            </a:extLst>
          </p:cNvPr>
          <p:cNvSpPr/>
          <p:nvPr/>
        </p:nvSpPr>
        <p:spPr>
          <a:xfrm>
            <a:off x="6521433" y="4800421"/>
            <a:ext cx="4946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PingFang SC"/>
              </a:rPr>
              <a:t>医疗数据共享使得患者可以与医院</a:t>
            </a:r>
            <a:endParaRPr lang="en-US" altLang="zh-CN" sz="2400" b="0" i="0" dirty="0">
              <a:solidFill>
                <a:schemeClr val="bg1"/>
              </a:solidFill>
              <a:effectLst/>
              <a:latin typeface="PingFang SC"/>
            </a:endParaRPr>
          </a:p>
          <a:p>
            <a:r>
              <a:rPr lang="zh-CN" altLang="en-US" sz="2400" cap="none" spc="0" dirty="0">
                <a:ln w="0"/>
                <a:solidFill>
                  <a:srgbClr val="FF0000"/>
                </a:solidFill>
                <a:latin typeface="PingFang SC"/>
              </a:rPr>
              <a:t>角色平等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latin typeface="PingFang SC"/>
              </a:rPr>
              <a:t>，患者维权不再处于劣势。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646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4784" y="409611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4070076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这里输入标题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0D0228-48C8-1209-9D48-46CD00D0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3" y="1099969"/>
            <a:ext cx="11178074" cy="5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899B3D-3D4F-0976-A996-F46B1BB03B71}"/>
              </a:ext>
            </a:extLst>
          </p:cNvPr>
          <p:cNvSpPr/>
          <p:nvPr/>
        </p:nvSpPr>
        <p:spPr>
          <a:xfrm rot="16200000">
            <a:off x="-1351050" y="3104316"/>
            <a:ext cx="51291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CN" sz="9600" b="0" cap="none" spc="0" dirty="0">
                <a:ln w="0"/>
                <a:solidFill>
                  <a:schemeClr val="bg1">
                    <a:alpha val="39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Contents</a:t>
            </a:r>
            <a:endParaRPr lang="zh-CN" altLang="en-US" sz="9600" b="0" cap="none" spc="0" dirty="0">
              <a:ln w="0"/>
              <a:solidFill>
                <a:schemeClr val="bg1">
                  <a:alpha val="39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C2B3A3-7288-1606-A0D5-A784C173D483}"/>
              </a:ext>
            </a:extLst>
          </p:cNvPr>
          <p:cNvSpPr txBox="1"/>
          <p:nvPr/>
        </p:nvSpPr>
        <p:spPr>
          <a:xfrm>
            <a:off x="10337649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目录</a:t>
            </a:r>
            <a:endParaRPr lang="zh-CN" altLang="en-US" sz="54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B17CE6-C268-82F7-7C3D-429D9EAD796B}"/>
              </a:ext>
            </a:extLst>
          </p:cNvPr>
          <p:cNvSpPr/>
          <p:nvPr/>
        </p:nvSpPr>
        <p:spPr>
          <a:xfrm>
            <a:off x="3326130" y="1321619"/>
            <a:ext cx="3634740" cy="2354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EDBC2-500C-4505-F4F7-26E8DF55928D}"/>
              </a:ext>
            </a:extLst>
          </p:cNvPr>
          <p:cNvSpPr/>
          <p:nvPr/>
        </p:nvSpPr>
        <p:spPr>
          <a:xfrm>
            <a:off x="7315230" y="1321619"/>
            <a:ext cx="3634740" cy="2354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EBBD3F-7DAC-8279-81B2-0BAA295C2B57}"/>
              </a:ext>
            </a:extLst>
          </p:cNvPr>
          <p:cNvSpPr/>
          <p:nvPr/>
        </p:nvSpPr>
        <p:spPr>
          <a:xfrm>
            <a:off x="3326130" y="3886200"/>
            <a:ext cx="3634740" cy="2354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A33C32-D223-F7AD-9C57-B0EA30D0CF1D}"/>
              </a:ext>
            </a:extLst>
          </p:cNvPr>
          <p:cNvSpPr/>
          <p:nvPr/>
        </p:nvSpPr>
        <p:spPr>
          <a:xfrm>
            <a:off x="7315230" y="3794309"/>
            <a:ext cx="3634740" cy="2354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0E6EA2-0568-210F-2E0A-F42133C029BE}"/>
              </a:ext>
            </a:extLst>
          </p:cNvPr>
          <p:cNvSpPr txBox="1"/>
          <p:nvPr/>
        </p:nvSpPr>
        <p:spPr>
          <a:xfrm>
            <a:off x="1251600" y="2131874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目</a:t>
            </a:r>
            <a:endParaRPr lang="en-US" altLang="zh-CN" sz="5400" i="1" dirty="0">
              <a:solidFill>
                <a:schemeClr val="bg1"/>
              </a:solidFill>
              <a:latin typeface="Source Han Sans CN Medium" panose="020B0500000000000000" charset="-122"/>
              <a:ea typeface="Source Han Sans CN Medium" panose="020B0500000000000000" charset="-122"/>
            </a:endParaRPr>
          </a:p>
          <a:p>
            <a:pPr algn="ctr"/>
            <a:r>
              <a:rPr lang="zh-CN" altLang="en-US" sz="54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录</a:t>
            </a:r>
            <a:endParaRPr lang="zh-CN" altLang="en-US" sz="54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5D5CD8-F989-79DD-4556-A5D507281573}"/>
              </a:ext>
            </a:extLst>
          </p:cNvPr>
          <p:cNvSpPr txBox="1"/>
          <p:nvPr/>
        </p:nvSpPr>
        <p:spPr>
          <a:xfrm>
            <a:off x="3211830" y="1181144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1</a:t>
            </a:r>
            <a:endParaRPr lang="zh-CN" altLang="en-US" sz="96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0F570F-4A10-A511-03BD-A0E052C94BDD}"/>
              </a:ext>
            </a:extLst>
          </p:cNvPr>
          <p:cNvSpPr txBox="1"/>
          <p:nvPr/>
        </p:nvSpPr>
        <p:spPr>
          <a:xfrm>
            <a:off x="7292370" y="1164178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2</a:t>
            </a:r>
            <a:endParaRPr lang="zh-CN" altLang="en-US" sz="96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BA5445-C1E7-C8B6-8E06-864541CAEDE5}"/>
              </a:ext>
            </a:extLst>
          </p:cNvPr>
          <p:cNvSpPr txBox="1"/>
          <p:nvPr/>
        </p:nvSpPr>
        <p:spPr>
          <a:xfrm>
            <a:off x="3326130" y="3794309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3</a:t>
            </a:r>
            <a:endParaRPr lang="zh-CN" altLang="en-US" sz="96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6C1902-D454-1D47-3AEB-937C06D022BE}"/>
              </a:ext>
            </a:extLst>
          </p:cNvPr>
          <p:cNvSpPr txBox="1"/>
          <p:nvPr/>
        </p:nvSpPr>
        <p:spPr>
          <a:xfrm>
            <a:off x="7292370" y="3676199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4</a:t>
            </a:r>
            <a:endParaRPr lang="zh-CN" altLang="en-US" sz="96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5905ED-390B-A99E-49C2-2BAF79A3E8F1}"/>
              </a:ext>
            </a:extLst>
          </p:cNvPr>
          <p:cNvSpPr txBox="1"/>
          <p:nvPr/>
        </p:nvSpPr>
        <p:spPr>
          <a:xfrm>
            <a:off x="4390216" y="239539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i="1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项目背景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EBD7C3-658A-43BB-9815-549B6E4228BA}"/>
              </a:ext>
            </a:extLst>
          </p:cNvPr>
          <p:cNvSpPr txBox="1"/>
          <p:nvPr/>
        </p:nvSpPr>
        <p:spPr>
          <a:xfrm>
            <a:off x="8503839" y="23953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解决方案</a:t>
            </a:r>
            <a:endParaRPr lang="zh-CN" altLang="en-US" sz="32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B5C77-AF88-68EC-9D47-039A27D26965}"/>
              </a:ext>
            </a:extLst>
          </p:cNvPr>
          <p:cNvSpPr txBox="1"/>
          <p:nvPr/>
        </p:nvSpPr>
        <p:spPr>
          <a:xfrm>
            <a:off x="4255414" y="50756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亮点总结</a:t>
            </a:r>
            <a:endParaRPr lang="zh-CN" altLang="en-US" sz="32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5E5BD0-4382-0AE0-2464-A490281E6917}"/>
              </a:ext>
            </a:extLst>
          </p:cNvPr>
          <p:cNvSpPr txBox="1"/>
          <p:nvPr/>
        </p:nvSpPr>
        <p:spPr>
          <a:xfrm>
            <a:off x="8482687" y="50634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i="1" dirty="0">
                <a:solidFill>
                  <a:schemeClr val="bg1"/>
                </a:solidFill>
                <a:latin typeface="Source Han Sans CN Medium" panose="020B0500000000000000" charset="-122"/>
                <a:ea typeface="Source Han Sans CN Medium" panose="020B0500000000000000" charset="-122"/>
              </a:rPr>
              <a:t>作品展示</a:t>
            </a:r>
            <a:endParaRPr lang="zh-CN" altLang="en-US" sz="3200" i="1" dirty="0">
              <a:solidFill>
                <a:schemeClr val="bg1"/>
              </a:solidFill>
              <a:effectLst/>
              <a:latin typeface="Source Han Sans CN Medium" panose="020B0500000000000000" charset="-122"/>
              <a:ea typeface="Source Han Sans CN Medium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42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840" y="2286635"/>
            <a:ext cx="662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i="1" dirty="0">
                <a:gradFill>
                  <a:gsLst>
                    <a:gs pos="69000">
                      <a:srgbClr val="414CB3">
                        <a:alpha val="100000"/>
                      </a:srgbClr>
                    </a:gs>
                    <a:gs pos="24000">
                      <a:srgbClr val="414CB5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1614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CN Heavy" panose="020B0500000000000000" charset="-122"/>
                <a:ea typeface="Source Han Sans CN Heavy" panose="020B0500000000000000" charset="-122"/>
              </a:rPr>
              <a:t>PART1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90613" y="41789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chemeClr val="bg1"/>
                </a:solidFill>
                <a:effectLst/>
                <a:latin typeface="Source Han Sans CN Medium" panose="020B0500000000000000" charset="-122"/>
                <a:ea typeface="Source Han Sans CN Medium" panose="020B0500000000000000" charset="-122"/>
              </a:rPr>
              <a:t>项目背景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6884" y="198755"/>
            <a:ext cx="623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医院借助绝对地位逃责层出不穷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164DE4-A2EF-DC39-D1FD-978D9FEC28E4}"/>
              </a:ext>
            </a:extLst>
          </p:cNvPr>
          <p:cNvSpPr/>
          <p:nvPr/>
        </p:nvSpPr>
        <p:spPr>
          <a:xfrm>
            <a:off x="5566883" y="1805194"/>
            <a:ext cx="6407403" cy="39087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刘某只是个四岁孩子，于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endParaRPr lang="en-US" altLang="zh-CN" sz="2400" b="1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因先天性心脏病入住某医院，接受心外科手</a:t>
            </a:r>
            <a:endParaRPr lang="en-US" altLang="zh-CN" sz="2400" b="1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术治疗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，医院在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未告知家属风险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为其做右心导管检查，检查过程中出错导致病人出现休克，最终致死。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该医院出具的证据中，治疗过程的手术记录单却被医方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人为毁掉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！并且医方在鉴定书里写“根据手术记录鉴定，医方手术符合诊疗常规”，使得医方逃避医疗事故责任。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149B24-1E1C-6E85-4358-46829EC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4" y="2308968"/>
            <a:ext cx="4264024" cy="29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48024E5-4EA9-6F4E-BC58-805D0B71F9DA}"/>
              </a:ext>
            </a:extLst>
          </p:cNvPr>
          <p:cNvSpPr/>
          <p:nvPr/>
        </p:nvSpPr>
        <p:spPr>
          <a:xfrm>
            <a:off x="1644745" y="1483978"/>
            <a:ext cx="66704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为什么会出现医院可以</a:t>
            </a:r>
            <a:r>
              <a:rPr lang="zh-CN" alt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不受监管</a:t>
            </a:r>
            <a:endParaRPr lang="en-US" altLang="zh-CN" sz="36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alt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随意</a:t>
            </a: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</a:t>
            </a:r>
            <a:r>
              <a:rPr lang="zh-CN" alt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</a:t>
            </a: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病人病历的现象？</a:t>
            </a:r>
            <a:endParaRPr lang="zh-CN" alt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76B294-2350-4028-77A3-323FBCD85BF4}"/>
              </a:ext>
            </a:extLst>
          </p:cNvPr>
          <p:cNvSpPr/>
          <p:nvPr/>
        </p:nvSpPr>
        <p:spPr>
          <a:xfrm>
            <a:off x="1014987" y="1299313"/>
            <a:ext cx="8164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74CE30-CAA3-4152-F5DB-9542346F110B}"/>
              </a:ext>
            </a:extLst>
          </p:cNvPr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见微知著，看透本质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8552D6-0318-0CD8-B2C9-DF65A1032124}"/>
              </a:ext>
            </a:extLst>
          </p:cNvPr>
          <p:cNvSpPr/>
          <p:nvPr/>
        </p:nvSpPr>
        <p:spPr>
          <a:xfrm>
            <a:off x="6817070" y="3022820"/>
            <a:ext cx="42627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医院拥有对于数据的</a:t>
            </a:r>
            <a:r>
              <a:rPr lang="zh-CN" alt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绝对</a:t>
            </a:r>
            <a:endParaRPr lang="en-US" altLang="zh-CN" sz="2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掌控权。</a:t>
            </a:r>
            <a:endParaRPr lang="zh-CN" altLang="en-US" sz="2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B07E30-34DC-33C3-74AF-C1083EE78BE3}"/>
              </a:ext>
            </a:extLst>
          </p:cNvPr>
          <p:cNvSpPr/>
          <p:nvPr/>
        </p:nvSpPr>
        <p:spPr>
          <a:xfrm>
            <a:off x="6817070" y="4173692"/>
            <a:ext cx="42627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医院诊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疗</a:t>
            </a:r>
            <a:r>
              <a:rPr lang="zh-CN" alt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数据闭塞，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无法</a:t>
            </a:r>
            <a:endParaRPr lang="en-US" altLang="zh-CN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保证提供数据可信性。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907952-6ECD-1E4F-5B52-EBB77E8DA858}"/>
              </a:ext>
            </a:extLst>
          </p:cNvPr>
          <p:cNvSpPr/>
          <p:nvPr/>
        </p:nvSpPr>
        <p:spPr>
          <a:xfrm>
            <a:off x="6817069" y="5219896"/>
            <a:ext cx="45704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l"/>
            </a:pP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医院与患者的</a:t>
            </a:r>
            <a:r>
              <a:rPr lang="zh-CN" alt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角色不对等</a:t>
            </a:r>
            <a:r>
              <a:rPr lang="zh-CN" alt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医院处于绝对地位。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956180-ABA1-53B0-519F-E546DFF8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92" y="3126803"/>
            <a:ext cx="3798408" cy="29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3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7440" y="198755"/>
            <a:ext cx="5614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医疗困境源于数据孤岛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8024E5-4EA9-6F4E-BC58-805D0B71F9DA}"/>
              </a:ext>
            </a:extLst>
          </p:cNvPr>
          <p:cNvSpPr/>
          <p:nvPr/>
        </p:nvSpPr>
        <p:spPr>
          <a:xfrm>
            <a:off x="1421006" y="5254913"/>
            <a:ext cx="8392041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2021</a:t>
            </a:r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     </a:t>
            </a:r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中国医院协会</a:t>
            </a:r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在医疗统计报告中指出：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目前医院、患者等应用主体仍面临着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医疗数据获取困难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交流共享不易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endParaRPr lang="en-US" altLang="zh-CN" sz="2000" b="0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数据无法联通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信息不对等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等问题。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492EE0-8B0E-9C9A-64D1-7DD025EE8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8264" y="4251681"/>
            <a:ext cx="603624" cy="603624"/>
          </a:xfrm>
          <a:prstGeom prst="rect">
            <a:avLst/>
          </a:prstGeom>
        </p:spPr>
      </p:pic>
      <p:sp>
        <p:nvSpPr>
          <p:cNvPr id="5" name="ConnectLine">
            <a:extLst>
              <a:ext uri="{FF2B5EF4-FFF2-40B4-BE49-F238E27FC236}">
                <a16:creationId xmlns:a16="http://schemas.microsoft.com/office/drawing/2014/main" id="{5528E362-4D63-71FE-3209-A2CE810E59FB}"/>
              </a:ext>
            </a:extLst>
          </p:cNvPr>
          <p:cNvSpPr/>
          <p:nvPr/>
        </p:nvSpPr>
        <p:spPr>
          <a:xfrm flipV="1">
            <a:off x="1897166" y="4221961"/>
            <a:ext cx="1386172" cy="45719"/>
          </a:xfrm>
          <a:custGeom>
            <a:avLst/>
            <a:gdLst/>
            <a:ahLst/>
            <a:cxnLst/>
            <a:rect l="l" t="t" r="r" b="b"/>
            <a:pathLst>
              <a:path w="866400" h="7600" fill="none">
                <a:moveTo>
                  <a:pt x="0" y="0"/>
                </a:moveTo>
                <a:lnTo>
                  <a:pt x="8664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F1B751-7D7F-C0C7-910B-D3EC52CA6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7738" y="3821351"/>
            <a:ext cx="760000" cy="7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125F2C-6529-52D4-2332-D1970D880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1236" y="3821351"/>
            <a:ext cx="760000" cy="760000"/>
          </a:xfrm>
          <a:prstGeom prst="rect">
            <a:avLst/>
          </a:prstGeom>
        </p:spPr>
      </p:pic>
      <p:sp>
        <p:nvSpPr>
          <p:cNvPr id="12" name="ConnectLine">
            <a:extLst>
              <a:ext uri="{FF2B5EF4-FFF2-40B4-BE49-F238E27FC236}">
                <a16:creationId xmlns:a16="http://schemas.microsoft.com/office/drawing/2014/main" id="{599ACB6C-5B0A-0B5D-DAC1-563431F7A535}"/>
              </a:ext>
            </a:extLst>
          </p:cNvPr>
          <p:cNvSpPr/>
          <p:nvPr/>
        </p:nvSpPr>
        <p:spPr>
          <a:xfrm>
            <a:off x="4643738" y="4214362"/>
            <a:ext cx="1512400" cy="7600"/>
          </a:xfrm>
          <a:custGeom>
            <a:avLst/>
            <a:gdLst/>
            <a:ahLst/>
            <a:cxnLst/>
            <a:rect l="l" t="t" r="r" b="b"/>
            <a:pathLst>
              <a:path w="1512400" h="7600" fill="none">
                <a:moveTo>
                  <a:pt x="0" y="0"/>
                </a:moveTo>
                <a:lnTo>
                  <a:pt x="1512400" y="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5C287C-266F-1962-D765-0E47A3F7B3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4006" y="1079210"/>
            <a:ext cx="732994" cy="7329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47533D-4112-59F8-C5C4-324A8D0E0D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7426" y="2396427"/>
            <a:ext cx="596600" cy="596600"/>
          </a:xfrm>
          <a:prstGeom prst="rect">
            <a:avLst/>
          </a:prstGeom>
        </p:spPr>
      </p:pic>
      <p:sp>
        <p:nvSpPr>
          <p:cNvPr id="17" name="ConnectLine">
            <a:extLst>
              <a:ext uri="{FF2B5EF4-FFF2-40B4-BE49-F238E27FC236}">
                <a16:creationId xmlns:a16="http://schemas.microsoft.com/office/drawing/2014/main" id="{48B462D2-E671-20D9-9239-81E69F92E4AA}"/>
              </a:ext>
            </a:extLst>
          </p:cNvPr>
          <p:cNvSpPr/>
          <p:nvPr/>
        </p:nvSpPr>
        <p:spPr>
          <a:xfrm>
            <a:off x="3805298" y="3250592"/>
            <a:ext cx="7600" cy="636970"/>
          </a:xfrm>
          <a:custGeom>
            <a:avLst/>
            <a:gdLst/>
            <a:ahLst/>
            <a:cxnLst/>
            <a:rect l="l" t="t" r="r" b="b"/>
            <a:pathLst>
              <a:path w="7600" h="636970" fill="none">
                <a:moveTo>
                  <a:pt x="0" y="0"/>
                </a:moveTo>
                <a:lnTo>
                  <a:pt x="0" y="63697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sp>
        <p:nvSpPr>
          <p:cNvPr id="22" name="ConnectLine">
            <a:extLst>
              <a:ext uri="{FF2B5EF4-FFF2-40B4-BE49-F238E27FC236}">
                <a16:creationId xmlns:a16="http://schemas.microsoft.com/office/drawing/2014/main" id="{CCB5B848-73C9-A850-100C-F52DFA9A95BC}"/>
              </a:ext>
            </a:extLst>
          </p:cNvPr>
          <p:cNvSpPr/>
          <p:nvPr/>
        </p:nvSpPr>
        <p:spPr>
          <a:xfrm>
            <a:off x="4628287" y="2789446"/>
            <a:ext cx="1512400" cy="7600"/>
          </a:xfrm>
          <a:custGeom>
            <a:avLst/>
            <a:gdLst/>
            <a:ahLst/>
            <a:cxnLst/>
            <a:rect l="l" t="t" r="r" b="b"/>
            <a:pathLst>
              <a:path w="1512400" h="7600" fill="none">
                <a:moveTo>
                  <a:pt x="0" y="0"/>
                </a:moveTo>
                <a:lnTo>
                  <a:pt x="1512400" y="0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059E22A-603D-A405-89D6-ACCE66C875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2073" y="2396427"/>
            <a:ext cx="596600" cy="596600"/>
          </a:xfrm>
          <a:prstGeom prst="rect">
            <a:avLst/>
          </a:prstGeom>
        </p:spPr>
      </p:pic>
      <p:sp>
        <p:nvSpPr>
          <p:cNvPr id="27" name="ConnectLine">
            <a:extLst>
              <a:ext uri="{FF2B5EF4-FFF2-40B4-BE49-F238E27FC236}">
                <a16:creationId xmlns:a16="http://schemas.microsoft.com/office/drawing/2014/main" id="{909E41D2-2488-C71C-EEA9-0FF4DF03982C}"/>
              </a:ext>
            </a:extLst>
          </p:cNvPr>
          <p:cNvSpPr/>
          <p:nvPr/>
        </p:nvSpPr>
        <p:spPr>
          <a:xfrm>
            <a:off x="6919946" y="3250591"/>
            <a:ext cx="7600" cy="636971"/>
          </a:xfrm>
          <a:custGeom>
            <a:avLst/>
            <a:gdLst/>
            <a:ahLst/>
            <a:cxnLst/>
            <a:rect l="l" t="t" r="r" b="b"/>
            <a:pathLst>
              <a:path w="7600" h="636971" fill="none">
                <a:moveTo>
                  <a:pt x="0" y="0"/>
                </a:moveTo>
                <a:lnTo>
                  <a:pt x="0" y="636971"/>
                </a:lnTo>
              </a:path>
            </a:pathLst>
          </a:custGeom>
          <a:noFill/>
          <a:ln w="7600" cap="flat">
            <a:solidFill>
              <a:srgbClr val="FFFF00"/>
            </a:solidFill>
            <a:custDash>
              <a:ds d="1100000" sp="500000"/>
              <a:ds d="250000" sp="500000"/>
              <a:ds d="250000" sp="500000"/>
            </a:custDash>
            <a:miter/>
            <a:headEnd type="triangle" w="med" len="med"/>
            <a:tailEnd type="triangle" w="med" len="med"/>
          </a:ln>
        </p:spPr>
      </p:sp>
      <p:sp>
        <p:nvSpPr>
          <p:cNvPr id="33" name="ConnectLine">
            <a:extLst>
              <a:ext uri="{FF2B5EF4-FFF2-40B4-BE49-F238E27FC236}">
                <a16:creationId xmlns:a16="http://schemas.microsoft.com/office/drawing/2014/main" id="{8C5179DE-A535-4E44-1E68-A66D6E0094C6}"/>
              </a:ext>
            </a:extLst>
          </p:cNvPr>
          <p:cNvSpPr/>
          <p:nvPr/>
        </p:nvSpPr>
        <p:spPr>
          <a:xfrm>
            <a:off x="1902741" y="4215406"/>
            <a:ext cx="6063051" cy="859295"/>
          </a:xfrm>
          <a:custGeom>
            <a:avLst/>
            <a:gdLst/>
            <a:ahLst/>
            <a:cxnLst/>
            <a:rect l="l" t="t" r="r" b="b"/>
            <a:pathLst>
              <a:path w="5510000" h="896800" fill="none">
                <a:moveTo>
                  <a:pt x="5244000" y="0"/>
                </a:moveTo>
                <a:lnTo>
                  <a:pt x="5510000" y="0"/>
                </a:lnTo>
                <a:lnTo>
                  <a:pt x="5510000" y="896800"/>
                </a:lnTo>
                <a:lnTo>
                  <a:pt x="0" y="89680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5B8A7F-87F8-56E5-A96A-3585D4FF67B8}"/>
              </a:ext>
            </a:extLst>
          </p:cNvPr>
          <p:cNvSpPr/>
          <p:nvPr/>
        </p:nvSpPr>
        <p:spPr>
          <a:xfrm>
            <a:off x="4797102" y="4744165"/>
            <a:ext cx="11079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进行诊疗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E38E86-6719-B498-3E7E-64103BFB33BF}"/>
              </a:ext>
            </a:extLst>
          </p:cNvPr>
          <p:cNvSpPr/>
          <p:nvPr/>
        </p:nvSpPr>
        <p:spPr>
          <a:xfrm>
            <a:off x="4730325" y="3821351"/>
            <a:ext cx="13468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0ABF278-10D7-0FF4-6F1E-DC3C42685ED4}"/>
              </a:ext>
            </a:extLst>
          </p:cNvPr>
          <p:cNvSpPr/>
          <p:nvPr/>
        </p:nvSpPr>
        <p:spPr>
          <a:xfrm>
            <a:off x="4730179" y="2380239"/>
            <a:ext cx="13468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3AC7C44-E4F8-B073-725A-4B12F9F562D3}"/>
              </a:ext>
            </a:extLst>
          </p:cNvPr>
          <p:cNvSpPr/>
          <p:nvPr/>
        </p:nvSpPr>
        <p:spPr>
          <a:xfrm>
            <a:off x="6367010" y="2937273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C6DD82E-C5E9-12B0-39A6-7B4F8BF04F70}"/>
              </a:ext>
            </a:extLst>
          </p:cNvPr>
          <p:cNvSpPr/>
          <p:nvPr/>
        </p:nvSpPr>
        <p:spPr>
          <a:xfrm>
            <a:off x="5825836" y="337998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4B1DB11-2D00-A341-1DE1-1F9C58B54340}"/>
              </a:ext>
            </a:extLst>
          </p:cNvPr>
          <p:cNvSpPr/>
          <p:nvPr/>
        </p:nvSpPr>
        <p:spPr>
          <a:xfrm>
            <a:off x="3216578" y="2926849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县级医院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D07748F-26B2-C28B-6244-D70781256622}"/>
              </a:ext>
            </a:extLst>
          </p:cNvPr>
          <p:cNvSpPr/>
          <p:nvPr/>
        </p:nvSpPr>
        <p:spPr>
          <a:xfrm>
            <a:off x="2761164" y="3422698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A0E931-E144-C699-6E80-83CE18A24C61}"/>
              </a:ext>
            </a:extLst>
          </p:cNvPr>
          <p:cNvSpPr/>
          <p:nvPr/>
        </p:nvSpPr>
        <p:spPr>
          <a:xfrm>
            <a:off x="1052351" y="4929399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26594B2-C1FA-8385-1F9C-443F75B02AC4}"/>
              </a:ext>
            </a:extLst>
          </p:cNvPr>
          <p:cNvSpPr/>
          <p:nvPr/>
        </p:nvSpPr>
        <p:spPr>
          <a:xfrm>
            <a:off x="2222417" y="3898348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就诊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28CB21C-5BFA-F10D-3A96-8311E9CEDAF5}"/>
              </a:ext>
            </a:extLst>
          </p:cNvPr>
          <p:cNvSpPr/>
          <p:nvPr/>
        </p:nvSpPr>
        <p:spPr>
          <a:xfrm>
            <a:off x="2998861" y="4485973"/>
            <a:ext cx="15856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村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乡卫生所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9424CFB-910F-FFF9-4D76-525CE9B2028B}"/>
              </a:ext>
            </a:extLst>
          </p:cNvPr>
          <p:cNvSpPr/>
          <p:nvPr/>
        </p:nvSpPr>
        <p:spPr>
          <a:xfrm>
            <a:off x="6168390" y="4467322"/>
            <a:ext cx="15856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村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乡卫生所</a:t>
            </a:r>
            <a:r>
              <a:rPr lang="en-US" altLang="zh-CN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51CEAFD-79E8-1B0A-25DE-25B34764D1B4}"/>
              </a:ext>
            </a:extLst>
          </p:cNvPr>
          <p:cNvSpPr/>
          <p:nvPr/>
        </p:nvSpPr>
        <p:spPr>
          <a:xfrm>
            <a:off x="4521037" y="1749806"/>
            <a:ext cx="15792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县级数据平台</a:t>
            </a:r>
          </a:p>
        </p:txBody>
      </p:sp>
      <p:sp>
        <p:nvSpPr>
          <p:cNvPr id="64" name="ConnectLine">
            <a:extLst>
              <a:ext uri="{FF2B5EF4-FFF2-40B4-BE49-F238E27FC236}">
                <a16:creationId xmlns:a16="http://schemas.microsoft.com/office/drawing/2014/main" id="{B960AED8-D2F8-8742-7DA3-DEECD5B9DD5D}"/>
              </a:ext>
            </a:extLst>
          </p:cNvPr>
          <p:cNvSpPr/>
          <p:nvPr/>
        </p:nvSpPr>
        <p:spPr>
          <a:xfrm>
            <a:off x="3813844" y="1537710"/>
            <a:ext cx="927200" cy="684000"/>
          </a:xfrm>
          <a:custGeom>
            <a:avLst/>
            <a:gdLst/>
            <a:ahLst/>
            <a:cxnLst/>
            <a:rect l="l" t="t" r="r" b="b"/>
            <a:pathLst>
              <a:path w="927200" h="684000" fill="none">
                <a:moveTo>
                  <a:pt x="0" y="684000"/>
                </a:moveTo>
                <a:lnTo>
                  <a:pt x="0" y="0"/>
                </a:lnTo>
                <a:lnTo>
                  <a:pt x="92720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B8FDE0A-F68E-3125-7294-BF76EE918928}"/>
              </a:ext>
            </a:extLst>
          </p:cNvPr>
          <p:cNvSpPr/>
          <p:nvPr/>
        </p:nvSpPr>
        <p:spPr>
          <a:xfrm>
            <a:off x="6978249" y="175878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66" name="ConnectLine">
            <a:extLst>
              <a:ext uri="{FF2B5EF4-FFF2-40B4-BE49-F238E27FC236}">
                <a16:creationId xmlns:a16="http://schemas.microsoft.com/office/drawing/2014/main" id="{B7A994B2-BD2E-40A0-C762-0D7BCFABE252}"/>
              </a:ext>
            </a:extLst>
          </p:cNvPr>
          <p:cNvSpPr/>
          <p:nvPr/>
        </p:nvSpPr>
        <p:spPr>
          <a:xfrm>
            <a:off x="5794773" y="1542583"/>
            <a:ext cx="1185600" cy="676400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A72D6D8-67B0-FD75-BFDD-462A7C9F982A}"/>
              </a:ext>
            </a:extLst>
          </p:cNvPr>
          <p:cNvSpPr/>
          <p:nvPr/>
        </p:nvSpPr>
        <p:spPr>
          <a:xfrm>
            <a:off x="2783378" y="182221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70" name="ConnectLine">
            <a:extLst>
              <a:ext uri="{FF2B5EF4-FFF2-40B4-BE49-F238E27FC236}">
                <a16:creationId xmlns:a16="http://schemas.microsoft.com/office/drawing/2014/main" id="{DFA9F61D-7B1D-B4AB-BD7F-76366E14F264}"/>
              </a:ext>
            </a:extLst>
          </p:cNvPr>
          <p:cNvSpPr/>
          <p:nvPr/>
        </p:nvSpPr>
        <p:spPr>
          <a:xfrm>
            <a:off x="7299602" y="2775585"/>
            <a:ext cx="659988" cy="1415098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37A2045-B663-C3F6-888B-2E0354897BEE}"/>
              </a:ext>
            </a:extLst>
          </p:cNvPr>
          <p:cNvSpPr/>
          <p:nvPr/>
        </p:nvSpPr>
        <p:spPr>
          <a:xfrm>
            <a:off x="7996267" y="3306605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转治</a:t>
            </a:r>
          </a:p>
        </p:txBody>
      </p:sp>
      <p:sp>
        <p:nvSpPr>
          <p:cNvPr id="72" name="ConnectLine">
            <a:extLst>
              <a:ext uri="{FF2B5EF4-FFF2-40B4-BE49-F238E27FC236}">
                <a16:creationId xmlns:a16="http://schemas.microsoft.com/office/drawing/2014/main" id="{F52F13B3-6136-BB15-9718-828BCA7BF430}"/>
              </a:ext>
            </a:extLst>
          </p:cNvPr>
          <p:cNvSpPr/>
          <p:nvPr/>
        </p:nvSpPr>
        <p:spPr>
          <a:xfrm rot="16200000">
            <a:off x="1627727" y="2489353"/>
            <a:ext cx="1456490" cy="1854732"/>
          </a:xfrm>
          <a:custGeom>
            <a:avLst/>
            <a:gdLst/>
            <a:ahLst/>
            <a:cxnLst/>
            <a:rect l="l" t="t" r="r" b="b"/>
            <a:pathLst>
              <a:path w="1185600" h="676400" fill="none">
                <a:moveTo>
                  <a:pt x="1185600" y="676400"/>
                </a:moveTo>
                <a:lnTo>
                  <a:pt x="1185600" y="0"/>
                </a:lnTo>
                <a:lnTo>
                  <a:pt x="0" y="0"/>
                </a:lnTo>
              </a:path>
            </a:pathLst>
          </a:custGeom>
          <a:noFill/>
          <a:ln w="7600" cap="flat">
            <a:solidFill>
              <a:srgbClr val="FFFF00"/>
            </a:solidFill>
            <a:miter/>
            <a:tailEnd type="triangle" w="med" len="med"/>
          </a:ln>
        </p:spPr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AC27A76-631C-9D46-BA1C-C9E9D3844B5A}"/>
              </a:ext>
            </a:extLst>
          </p:cNvPr>
          <p:cNvSpPr/>
          <p:nvPr/>
        </p:nvSpPr>
        <p:spPr>
          <a:xfrm>
            <a:off x="1716400" y="2413365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数据不互通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2B45401-C67C-2E7A-8E6D-44C396221353}"/>
              </a:ext>
            </a:extLst>
          </p:cNvPr>
          <p:cNvSpPr/>
          <p:nvPr/>
        </p:nvSpPr>
        <p:spPr>
          <a:xfrm>
            <a:off x="8783784" y="1127845"/>
            <a:ext cx="8164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！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C554ED1-CEAC-AC2C-4250-296B31BEBAB9}"/>
              </a:ext>
            </a:extLst>
          </p:cNvPr>
          <p:cNvSpPr/>
          <p:nvPr/>
        </p:nvSpPr>
        <p:spPr>
          <a:xfrm>
            <a:off x="9427075" y="1298257"/>
            <a:ext cx="232948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各个应用主体之间</a:t>
            </a:r>
            <a:endParaRPr lang="en-US" altLang="zh-C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信息阻塞，会</a:t>
            </a:r>
            <a:r>
              <a:rPr lang="zh-CN" altLang="en-US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严重</a:t>
            </a:r>
            <a:endParaRPr lang="en-US" altLang="zh-CN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降低患者转诊效率</a:t>
            </a:r>
            <a:endParaRPr lang="en-US" altLang="zh-CN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和</a:t>
            </a:r>
            <a:r>
              <a:rPr lang="zh-CN" altLang="en-US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事故患者的维权</a:t>
            </a:r>
            <a:r>
              <a:rPr lang="zh-CN" alt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181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8DF587F-5BE1-0E66-3665-B1BCDC6C0EB9}"/>
              </a:ext>
            </a:extLst>
          </p:cNvPr>
          <p:cNvSpPr txBox="1"/>
          <p:nvPr/>
        </p:nvSpPr>
        <p:spPr>
          <a:xfrm>
            <a:off x="6187440" y="198755"/>
            <a:ext cx="56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我国十分重视医疗信息化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5A6AF1-1D19-F296-A7E0-CC7D3489F29C}"/>
              </a:ext>
            </a:extLst>
          </p:cNvPr>
          <p:cNvSpPr txBox="1"/>
          <p:nvPr/>
        </p:nvSpPr>
        <p:spPr>
          <a:xfrm>
            <a:off x="6906022" y="4218622"/>
            <a:ext cx="4473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利用区块链、大数据、物联网等信息技术，推进电子病历、智慧服务、智慧管理“三位一体”的智慧医院建设，可以有效解决数据孤岛问题。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0C9235-92B2-DB9A-E264-BAE7A9EC2E8E}"/>
              </a:ext>
            </a:extLst>
          </p:cNvPr>
          <p:cNvSpPr/>
          <p:nvPr/>
        </p:nvSpPr>
        <p:spPr>
          <a:xfrm>
            <a:off x="-3305059" y="1152862"/>
            <a:ext cx="121270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i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为了解决医疗数据孤岛问题</a:t>
            </a:r>
            <a:endParaRPr lang="en-US" altLang="zh-CN" sz="2800" i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</a:t>
            </a:r>
            <a:r>
              <a:rPr lang="zh-CN" altLang="en-US" sz="3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国家大力推广医疗信息化</a:t>
            </a:r>
            <a:endParaRPr lang="zh-CN" altLang="en-US" sz="38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317735-02A8-B9D2-2BCA-FABCDC3F0A5B}"/>
              </a:ext>
            </a:extLst>
          </p:cNvPr>
          <p:cNvSpPr/>
          <p:nvPr/>
        </p:nvSpPr>
        <p:spPr>
          <a:xfrm>
            <a:off x="6107430" y="2228671"/>
            <a:ext cx="8164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13B793-A4A0-64A7-3BA8-5299A3218F57}"/>
              </a:ext>
            </a:extLst>
          </p:cNvPr>
          <p:cNvSpPr/>
          <p:nvPr/>
        </p:nvSpPr>
        <p:spPr>
          <a:xfrm>
            <a:off x="6607084" y="2689443"/>
            <a:ext cx="507102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  <a:r>
              <a:rPr lang="en-US" altLang="zh-CN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  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国家卫生健康委员会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sz="2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2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规范公立医院分院区管理的通知</a:t>
            </a:r>
            <a:r>
              <a:rPr lang="en-US" altLang="zh-CN" sz="2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中指出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4AAF28-406D-39D8-0033-AB0C9A4E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3" y="2709392"/>
            <a:ext cx="4473151" cy="34758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EF61BA-D560-EDC2-BB45-864C149104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1" b="-11942"/>
          <a:stretch/>
        </p:blipFill>
        <p:spPr>
          <a:xfrm rot="1021584">
            <a:off x="2629634" y="3322546"/>
            <a:ext cx="680226" cy="715923"/>
          </a:xfrm>
          <a:prstGeom prst="rect">
            <a:avLst/>
          </a:prstGeom>
          <a:effectLst>
            <a:softEdge rad="139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16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0170" y="198755"/>
            <a:ext cx="553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Source Han Sans CN Bold" panose="020B0500000000000000" charset="-122"/>
                <a:ea typeface="Source Han Sans CN Bold" panose="020B0500000000000000" charset="-122"/>
              </a:rPr>
              <a:t>医疗信息化制度也逐步规范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FDA798-9817-5805-89D4-02B8AD84EC19}"/>
              </a:ext>
            </a:extLst>
          </p:cNvPr>
          <p:cNvSpPr/>
          <p:nvPr/>
        </p:nvSpPr>
        <p:spPr>
          <a:xfrm>
            <a:off x="478375" y="1503982"/>
            <a:ext cx="480119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我国信息化制度稳步完善</a:t>
            </a:r>
            <a:endParaRPr lang="zh-CN" altLang="en-US" sz="3200" b="1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0A4D47B-D601-E5F0-F6A2-BDD815CFF998}"/>
              </a:ext>
            </a:extLst>
          </p:cNvPr>
          <p:cNvCxnSpPr>
            <a:cxnSpLocks/>
          </p:cNvCxnSpPr>
          <p:nvPr/>
        </p:nvCxnSpPr>
        <p:spPr>
          <a:xfrm>
            <a:off x="1992086" y="2396973"/>
            <a:ext cx="0" cy="33920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F9A67A4-FCE6-9104-95DA-C7435A1AD929}"/>
              </a:ext>
            </a:extLst>
          </p:cNvPr>
          <p:cNvSpPr/>
          <p:nvPr/>
        </p:nvSpPr>
        <p:spPr>
          <a:xfrm>
            <a:off x="607566" y="2371254"/>
            <a:ext cx="111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2007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31246F-57E1-78E4-8A3C-DC8EFAABF0FC}"/>
              </a:ext>
            </a:extLst>
          </p:cNvPr>
          <p:cNvSpPr txBox="1"/>
          <p:nvPr/>
        </p:nvSpPr>
        <p:spPr>
          <a:xfrm>
            <a:off x="2237548" y="2396973"/>
            <a:ext cx="62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i="0" dirty="0">
                <a:solidFill>
                  <a:srgbClr val="FFFF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信息安全等级保护管理办法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D06AD4-E1E7-A8B6-7360-892F8B93AFCA}"/>
              </a:ext>
            </a:extLst>
          </p:cNvPr>
          <p:cNvSpPr/>
          <p:nvPr/>
        </p:nvSpPr>
        <p:spPr>
          <a:xfrm>
            <a:off x="607566" y="2873197"/>
            <a:ext cx="111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2009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DCAC7-4874-DFDA-DEE5-E049F46A6831}"/>
              </a:ext>
            </a:extLst>
          </p:cNvPr>
          <p:cNvSpPr txBox="1"/>
          <p:nvPr/>
        </p:nvSpPr>
        <p:spPr>
          <a:xfrm>
            <a:off x="2237548" y="2869714"/>
            <a:ext cx="637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健康档案基本数据集编制规范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试行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6B3239-9078-FA78-6742-B4F60B45013A}"/>
              </a:ext>
            </a:extLst>
          </p:cNvPr>
          <p:cNvSpPr/>
          <p:nvPr/>
        </p:nvSpPr>
        <p:spPr>
          <a:xfrm>
            <a:off x="607566" y="3350219"/>
            <a:ext cx="111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2010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2B2CA7-422E-BF97-02DC-E6BA13822C3B}"/>
              </a:ext>
            </a:extLst>
          </p:cNvPr>
          <p:cNvSpPr txBox="1"/>
          <p:nvPr/>
        </p:nvSpPr>
        <p:spPr>
          <a:xfrm>
            <a:off x="2237548" y="3356951"/>
            <a:ext cx="6481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医疗卫生服务单位信息公开管理办法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试行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97D1EA-6BD2-94C2-54DE-CB22418ADC93}"/>
              </a:ext>
            </a:extLst>
          </p:cNvPr>
          <p:cNvSpPr/>
          <p:nvPr/>
        </p:nvSpPr>
        <p:spPr>
          <a:xfrm>
            <a:off x="607566" y="4292747"/>
            <a:ext cx="111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2016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DC912A-4639-FB7C-488E-2BD8BAF8BEFB}"/>
              </a:ext>
            </a:extLst>
          </p:cNvPr>
          <p:cNvSpPr txBox="1"/>
          <p:nvPr/>
        </p:nvSpPr>
        <p:spPr>
          <a:xfrm>
            <a:off x="2237548" y="3836407"/>
            <a:ext cx="637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关于促进和规范健康医疗大数据应用发展的指导意见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5D3997-3D87-E2D1-A926-08C6207534FE}"/>
              </a:ext>
            </a:extLst>
          </p:cNvPr>
          <p:cNvSpPr txBox="1"/>
          <p:nvPr/>
        </p:nvSpPr>
        <p:spPr>
          <a:xfrm>
            <a:off x="2237548" y="4292746"/>
            <a:ext cx="62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电子病历共享文档规范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9ABF1A-C7B6-35DB-040D-F2F8B0EC82DE}"/>
              </a:ext>
            </a:extLst>
          </p:cNvPr>
          <p:cNvSpPr/>
          <p:nvPr/>
        </p:nvSpPr>
        <p:spPr>
          <a:xfrm>
            <a:off x="607566" y="5327348"/>
            <a:ext cx="111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</a:t>
            </a:r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18CC96-69C3-F5AC-926F-680F356CD3D6}"/>
              </a:ext>
            </a:extLst>
          </p:cNvPr>
          <p:cNvSpPr txBox="1"/>
          <p:nvPr/>
        </p:nvSpPr>
        <p:spPr>
          <a:xfrm>
            <a:off x="2237548" y="4727183"/>
            <a:ext cx="62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电子病历与医院信息平台标准符合性测试规范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3DB2A9-1D43-96E3-B3CA-17D276F2A96D}"/>
              </a:ext>
            </a:extLst>
          </p:cNvPr>
          <p:cNvSpPr txBox="1"/>
          <p:nvPr/>
        </p:nvSpPr>
        <p:spPr>
          <a:xfrm>
            <a:off x="2237548" y="5127293"/>
            <a:ext cx="62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公立医院高质量发展促进行动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(2021-2025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4369CA-171F-7D54-9BFA-15A3E70384D9}"/>
              </a:ext>
            </a:extLst>
          </p:cNvPr>
          <p:cNvSpPr txBox="1"/>
          <p:nvPr/>
        </p:nvSpPr>
        <p:spPr>
          <a:xfrm>
            <a:off x="2237548" y="5527403"/>
            <a:ext cx="62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i="0" dirty="0">
                <a:solidFill>
                  <a:srgbClr val="FFFF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“十四五”国家信息化规划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0AF1E5-4011-3271-297D-FF89C43F88A1}"/>
              </a:ext>
            </a:extLst>
          </p:cNvPr>
          <p:cNvSpPr/>
          <p:nvPr/>
        </p:nvSpPr>
        <p:spPr>
          <a:xfrm>
            <a:off x="5279570" y="1155803"/>
            <a:ext cx="6434054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电子病历本机制并非</a:t>
            </a:r>
            <a:r>
              <a:rPr lang="zh-CN" altLang="en-US" sz="2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“无中生有”</a:t>
            </a:r>
            <a:r>
              <a:rPr lang="zh-CN" altLang="en-US" sz="2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，已经被验证为</a:t>
            </a:r>
            <a:r>
              <a:rPr lang="zh-CN" altLang="en-US" sz="2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打破</a:t>
            </a:r>
            <a:r>
              <a:rPr lang="zh-CN" altLang="en-US" sz="2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医疗数据孤岛</a:t>
            </a:r>
            <a:r>
              <a:rPr lang="zh-CN" altLang="en-US" sz="2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的最好方式。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FD64B9E-9C32-1A1D-AE95-E400F88A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6097" y="2545521"/>
            <a:ext cx="943251" cy="94325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E411B2-6C29-2DC9-B4AD-6B108F218F5E}"/>
              </a:ext>
            </a:extLst>
          </p:cNvPr>
          <p:cNvSpPr/>
          <p:nvPr/>
        </p:nvSpPr>
        <p:spPr>
          <a:xfrm>
            <a:off x="9079348" y="2420628"/>
            <a:ext cx="27655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粤港澳大湾区医疗一体</a:t>
            </a:r>
            <a:endParaRPr lang="en-US" altLang="zh-CN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化正式开始部署落实，</a:t>
            </a:r>
            <a:endParaRPr lang="en-US" altLang="zh-CN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迈出医疗</a:t>
            </a:r>
            <a:r>
              <a:rPr lang="zh-CN" altLang="en-US" sz="2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数据共享第一</a:t>
            </a:r>
            <a:endParaRPr lang="en-US" altLang="zh-CN" sz="20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</a:t>
            </a:r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1725</Words>
  <Application>Microsoft Office PowerPoint</Application>
  <PresentationFormat>宽屏</PresentationFormat>
  <Paragraphs>424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PingFang SC</vt:lpstr>
      <vt:lpstr>Source Han Sans CN Bold</vt:lpstr>
      <vt:lpstr>Source Han Sans CN Heavy</vt:lpstr>
      <vt:lpstr>Source Han Sans CN Medium</vt:lpstr>
      <vt:lpstr>宋体</vt:lpstr>
      <vt:lpstr>微软雅黑</vt:lpstr>
      <vt:lpstr>微软雅黑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edy</dc:creator>
  <cp:lastModifiedBy>刘 昱杰</cp:lastModifiedBy>
  <cp:revision>63</cp:revision>
  <dcterms:created xsi:type="dcterms:W3CDTF">2022-11-25T07:03:24Z</dcterms:created>
  <dcterms:modified xsi:type="dcterms:W3CDTF">2022-11-30T04:05:04Z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  <property fmtid="{D5CDD505-2E9C-101B-9397-08002B2CF9AE}" pid="3" name="ICV">
    <vt:lpwstr>E7965A2076DA00F72A4D736373515425</vt:lpwstr>
  </property>
</Properties>
</file>